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62" r:id="rId2"/>
    <p:sldId id="259" r:id="rId3"/>
    <p:sldId id="260" r:id="rId4"/>
    <p:sldId id="261" r:id="rId5"/>
    <p:sldId id="277" r:id="rId6"/>
    <p:sldId id="278" r:id="rId7"/>
    <p:sldId id="265" r:id="rId8"/>
    <p:sldId id="266" r:id="rId9"/>
    <p:sldId id="270" r:id="rId10"/>
    <p:sldId id="271" r:id="rId11"/>
    <p:sldId id="272" r:id="rId12"/>
    <p:sldId id="273" r:id="rId13"/>
    <p:sldId id="274" r:id="rId14"/>
    <p:sldId id="275" r:id="rId15"/>
    <p:sldId id="267" r:id="rId16"/>
    <p:sldId id="268" r:id="rId17"/>
    <p:sldId id="269" r:id="rId18"/>
    <p:sldId id="276" r:id="rId19"/>
  </p:sldIdLst>
  <p:sldSz cx="9144000" cy="6858000" type="screen4x3"/>
  <p:notesSz cx="9928225" cy="6797675"/>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0" y="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4302231" cy="339884"/>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5623698" y="0"/>
            <a:ext cx="4302231" cy="339884"/>
          </a:xfrm>
          <a:prstGeom prst="rect">
            <a:avLst/>
          </a:prstGeom>
        </p:spPr>
        <p:txBody>
          <a:bodyPr vert="horz" lIns="91440" tIns="45720" rIns="91440" bIns="45720" rtlCol="0"/>
          <a:lstStyle>
            <a:lvl1pPr algn="r">
              <a:defRPr sz="1200"/>
            </a:lvl1pPr>
          </a:lstStyle>
          <a:p>
            <a:fld id="{93F34020-A939-468A-ADA0-90BC287245FF}" type="datetimeFigureOut">
              <a:rPr lang="da-DK" smtClean="0"/>
              <a:pPr/>
              <a:t>16-01-2021</a:t>
            </a:fld>
            <a:endParaRPr lang="da-DK"/>
          </a:p>
        </p:txBody>
      </p:sp>
      <p:sp>
        <p:nvSpPr>
          <p:cNvPr id="4" name="Pladsholder til sidefod 3"/>
          <p:cNvSpPr>
            <a:spLocks noGrp="1"/>
          </p:cNvSpPr>
          <p:nvPr>
            <p:ph type="ftr" sz="quarter" idx="2"/>
          </p:nvPr>
        </p:nvSpPr>
        <p:spPr>
          <a:xfrm>
            <a:off x="1" y="6456612"/>
            <a:ext cx="4302231" cy="339884"/>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5623698" y="6456612"/>
            <a:ext cx="4302231" cy="339884"/>
          </a:xfrm>
          <a:prstGeom prst="rect">
            <a:avLst/>
          </a:prstGeom>
        </p:spPr>
        <p:txBody>
          <a:bodyPr vert="horz" lIns="91440" tIns="45720" rIns="91440" bIns="45720" rtlCol="0" anchor="b"/>
          <a:lstStyle>
            <a:lvl1pPr algn="r">
              <a:defRPr sz="1200"/>
            </a:lvl1pPr>
          </a:lstStyle>
          <a:p>
            <a:fld id="{0CC5610A-A3F0-4DA7-BCB7-B4E69E437577}" type="slidenum">
              <a:rPr lang="da-DK" smtClean="0"/>
              <a:pPr/>
              <a:t>‹nr.›</a:t>
            </a:fld>
            <a:endParaRPr lang="da-DK"/>
          </a:p>
        </p:txBody>
      </p:sp>
    </p:spTree>
    <p:extLst>
      <p:ext uri="{BB962C8B-B14F-4D97-AF65-F5344CB8AC3E}">
        <p14:creationId xmlns:p14="http://schemas.microsoft.com/office/powerpoint/2010/main" val="2290218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5622925" y="0"/>
            <a:ext cx="4303713" cy="341313"/>
          </a:xfrm>
          <a:prstGeom prst="rect">
            <a:avLst/>
          </a:prstGeom>
        </p:spPr>
        <p:txBody>
          <a:bodyPr vert="horz" lIns="91440" tIns="45720" rIns="91440" bIns="45720" rtlCol="0"/>
          <a:lstStyle>
            <a:lvl1pPr algn="r">
              <a:defRPr sz="1200"/>
            </a:lvl1pPr>
          </a:lstStyle>
          <a:p>
            <a:fld id="{96463155-2FB1-42AC-91B3-D79ACDEDBD19}" type="datetimeFigureOut">
              <a:rPr lang="da-DK" smtClean="0"/>
              <a:t>16-01-2021</a:t>
            </a:fld>
            <a:endParaRPr lang="da-DK"/>
          </a:p>
        </p:txBody>
      </p:sp>
      <p:sp>
        <p:nvSpPr>
          <p:cNvPr id="4" name="Pladsholder til slidebillede 3"/>
          <p:cNvSpPr>
            <a:spLocks noGrp="1" noRot="1" noChangeAspect="1"/>
          </p:cNvSpPr>
          <p:nvPr>
            <p:ph type="sldImg" idx="2"/>
          </p:nvPr>
        </p:nvSpPr>
        <p:spPr>
          <a:xfrm>
            <a:off x="3435350" y="849313"/>
            <a:ext cx="3057525" cy="229393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992188" y="3271838"/>
            <a:ext cx="7943850" cy="2676525"/>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5622925" y="6456363"/>
            <a:ext cx="4303713" cy="341312"/>
          </a:xfrm>
          <a:prstGeom prst="rect">
            <a:avLst/>
          </a:prstGeom>
        </p:spPr>
        <p:txBody>
          <a:bodyPr vert="horz" lIns="91440" tIns="45720" rIns="91440" bIns="45720" rtlCol="0" anchor="b"/>
          <a:lstStyle>
            <a:lvl1pPr algn="r">
              <a:defRPr sz="1200"/>
            </a:lvl1pPr>
          </a:lstStyle>
          <a:p>
            <a:fld id="{186DD26C-6D57-43F7-9F8D-F20101303AB9}" type="slidenum">
              <a:rPr lang="da-DK" smtClean="0"/>
              <a:t>‹nr.›</a:t>
            </a:fld>
            <a:endParaRPr lang="da-DK"/>
          </a:p>
        </p:txBody>
      </p:sp>
    </p:spTree>
    <p:extLst>
      <p:ext uri="{BB962C8B-B14F-4D97-AF65-F5344CB8AC3E}">
        <p14:creationId xmlns:p14="http://schemas.microsoft.com/office/powerpoint/2010/main" val="2788289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Der er lavet en samlet retningslinje der dækker kapitel 5.1 og 5.2 med 18 anbefalinger</a:t>
            </a:r>
          </a:p>
        </p:txBody>
      </p:sp>
      <p:sp>
        <p:nvSpPr>
          <p:cNvPr id="4" name="Pladsholder til slidenummer 3"/>
          <p:cNvSpPr>
            <a:spLocks noGrp="1"/>
          </p:cNvSpPr>
          <p:nvPr>
            <p:ph type="sldNum" sz="quarter" idx="10"/>
          </p:nvPr>
        </p:nvSpPr>
        <p:spPr/>
        <p:txBody>
          <a:bodyPr/>
          <a:lstStyle/>
          <a:p>
            <a:fld id="{3F02CF80-F3E6-428F-A4A8-F255895BF8A6}" type="slidenum">
              <a:rPr lang="da-DK" smtClean="0"/>
              <a:t>5</a:t>
            </a:fld>
            <a:endParaRPr lang="da-DK"/>
          </a:p>
        </p:txBody>
      </p:sp>
    </p:spTree>
    <p:extLst>
      <p:ext uri="{BB962C8B-B14F-4D97-AF65-F5344CB8AC3E}">
        <p14:creationId xmlns:p14="http://schemas.microsoft.com/office/powerpoint/2010/main" val="2347185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Konsensus ang. 1 IMN, 2 Dosiskrav, 3 Dosisplanbank og 4 Anbefaling </a:t>
            </a:r>
          </a:p>
        </p:txBody>
      </p:sp>
      <p:sp>
        <p:nvSpPr>
          <p:cNvPr id="4" name="Pladsholder til slidenummer 3"/>
          <p:cNvSpPr>
            <a:spLocks noGrp="1"/>
          </p:cNvSpPr>
          <p:nvPr>
            <p:ph type="sldNum" sz="quarter" idx="10"/>
          </p:nvPr>
        </p:nvSpPr>
        <p:spPr/>
        <p:txBody>
          <a:bodyPr/>
          <a:lstStyle/>
          <a:p>
            <a:fld id="{3F02CF80-F3E6-428F-A4A8-F255895BF8A6}" type="slidenum">
              <a:rPr lang="da-DK" smtClean="0"/>
              <a:t>6</a:t>
            </a:fld>
            <a:endParaRPr lang="da-DK"/>
          </a:p>
        </p:txBody>
      </p:sp>
    </p:spTree>
    <p:extLst>
      <p:ext uri="{BB962C8B-B14F-4D97-AF65-F5344CB8AC3E}">
        <p14:creationId xmlns:p14="http://schemas.microsoft.com/office/powerpoint/2010/main" val="2782533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typografi i masteren</a:t>
            </a:r>
          </a:p>
        </p:txBody>
      </p:sp>
      <p:sp>
        <p:nvSpPr>
          <p:cNvPr id="4" name="Pladsholder til dato 3"/>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dato 2"/>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329D86A9-4E8A-4D21-9F06-A78EE15EBD52}" type="datetimeFigureOut">
              <a:rPr lang="da-DK" smtClean="0"/>
              <a:pPr/>
              <a:t>16-01-2021</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B6CDB36-5D87-483A-B3A4-A2BD8812A2F5}"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titeltypografi i masteren</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9D86A9-4E8A-4D21-9F06-A78EE15EBD52}" type="datetimeFigureOut">
              <a:rPr lang="da-DK" smtClean="0"/>
              <a:pPr/>
              <a:t>16-01-2021</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CDB36-5D87-483A-B3A4-A2BD8812A2F5}"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Omlægning af </a:t>
            </a:r>
            <a:r>
              <a:rPr lang="da-DK" dirty="0" err="1" smtClean="0"/>
              <a:t>DBCG´s</a:t>
            </a:r>
            <a:r>
              <a:rPr lang="da-DK" dirty="0" smtClean="0"/>
              <a:t> retningslinjer</a:t>
            </a:r>
            <a:endParaRPr lang="da-DK" dirty="0"/>
          </a:p>
        </p:txBody>
      </p:sp>
      <p:sp>
        <p:nvSpPr>
          <p:cNvPr id="3" name="Undertitel 2"/>
          <p:cNvSpPr>
            <a:spLocks noGrp="1"/>
          </p:cNvSpPr>
          <p:nvPr>
            <p:ph type="subTitle" idx="1"/>
          </p:nvPr>
        </p:nvSpPr>
        <p:spPr>
          <a:xfrm>
            <a:off x="973674" y="3933056"/>
            <a:ext cx="7232848" cy="1752600"/>
          </a:xfrm>
        </p:spPr>
        <p:txBody>
          <a:bodyPr>
            <a:normAutofit/>
          </a:bodyPr>
          <a:lstStyle/>
          <a:p>
            <a:pPr algn="l"/>
            <a:r>
              <a:rPr lang="da-DK" sz="1400" dirty="0" smtClean="0">
                <a:solidFill>
                  <a:schemeClr val="tx1"/>
                </a:solidFill>
              </a:rPr>
              <a:t>3. Patologiprocedurer og molekylærpatologiske analyser ved brystkræft / Anne-Vibeke Lænkholm</a:t>
            </a:r>
          </a:p>
          <a:p>
            <a:pPr algn="l"/>
            <a:r>
              <a:rPr lang="da-DK" sz="1400" dirty="0" smtClean="0">
                <a:solidFill>
                  <a:schemeClr val="tx1"/>
                </a:solidFill>
              </a:rPr>
              <a:t>5. Postoperativ strålebehandling / Birgitte Offersen</a:t>
            </a:r>
          </a:p>
          <a:p>
            <a:pPr algn="l"/>
            <a:r>
              <a:rPr lang="da-DK" sz="1400" dirty="0" smtClean="0">
                <a:solidFill>
                  <a:schemeClr val="tx1"/>
                </a:solidFill>
              </a:rPr>
              <a:t>7. </a:t>
            </a:r>
            <a:r>
              <a:rPr lang="da-DK" sz="1400" dirty="0" err="1" smtClean="0">
                <a:solidFill>
                  <a:schemeClr val="tx1"/>
                </a:solidFill>
              </a:rPr>
              <a:t>Neoadjuverende</a:t>
            </a:r>
            <a:r>
              <a:rPr lang="da-DK" sz="1400" dirty="0" smtClean="0">
                <a:solidFill>
                  <a:schemeClr val="tx1"/>
                </a:solidFill>
              </a:rPr>
              <a:t> kemoterapi ved brystkræft / Tove Tvedskov</a:t>
            </a:r>
          </a:p>
          <a:p>
            <a:pPr algn="l"/>
            <a:r>
              <a:rPr lang="da-DK" sz="1400" dirty="0" smtClean="0">
                <a:solidFill>
                  <a:schemeClr val="tx1"/>
                </a:solidFill>
              </a:rPr>
              <a:t>8. Brystkræft – fysisk træning under kemoterapi for brystkræft / Kira </a:t>
            </a:r>
            <a:r>
              <a:rPr lang="da-DK" sz="1400" dirty="0" err="1" smtClean="0">
                <a:solidFill>
                  <a:schemeClr val="tx1"/>
                </a:solidFill>
              </a:rPr>
              <a:t>Bloomquist</a:t>
            </a:r>
            <a:endParaRPr lang="da-DK" sz="1400" dirty="0" smtClean="0">
              <a:solidFill>
                <a:schemeClr val="tx1"/>
              </a:solidFill>
            </a:endParaRPr>
          </a:p>
          <a:p>
            <a:pPr algn="l"/>
            <a:r>
              <a:rPr lang="da-DK" sz="1400" dirty="0" smtClean="0">
                <a:solidFill>
                  <a:schemeClr val="tx1"/>
                </a:solidFill>
              </a:rPr>
              <a:t>14. Primær lokal og regional fremskreden cancer mammae / Peer Christiansen</a:t>
            </a:r>
          </a:p>
          <a:p>
            <a:pPr algn="l"/>
            <a:r>
              <a:rPr lang="da-DK" sz="1400" dirty="0" smtClean="0">
                <a:solidFill>
                  <a:schemeClr val="tx1"/>
                </a:solidFill>
              </a:rPr>
              <a:t>19. Arvelig </a:t>
            </a:r>
            <a:r>
              <a:rPr lang="da-DK" sz="1400" dirty="0" err="1" smtClean="0">
                <a:solidFill>
                  <a:schemeClr val="tx1"/>
                </a:solidFill>
              </a:rPr>
              <a:t>mammacancer</a:t>
            </a:r>
            <a:r>
              <a:rPr lang="da-DK" sz="1400" dirty="0" smtClean="0">
                <a:solidFill>
                  <a:schemeClr val="tx1"/>
                </a:solidFill>
              </a:rPr>
              <a:t> / Anne-Marie Gerdes</a:t>
            </a:r>
          </a:p>
          <a:p>
            <a:pPr algn="l"/>
            <a:endParaRPr lang="da-DK" sz="1200" dirty="0"/>
          </a:p>
        </p:txBody>
      </p:sp>
      <p:sp>
        <p:nvSpPr>
          <p:cNvPr id="4" name="AutoShape 3"/>
          <p:cNvSpPr>
            <a:spLocks/>
          </p:cNvSpPr>
          <p:nvPr/>
        </p:nvSpPr>
        <p:spPr bwMode="auto">
          <a:xfrm>
            <a:off x="0" y="6321670"/>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5"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Tree>
    <p:extLst>
      <p:ext uri="{BB962C8B-B14F-4D97-AF65-F5344CB8AC3E}">
        <p14:creationId xmlns:p14="http://schemas.microsoft.com/office/powerpoint/2010/main" val="252067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891853" y="2765971"/>
            <a:ext cx="7358063" cy="15236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l">
              <a:defRPr/>
            </a:pPr>
            <a:endParaRPr lang="da-DK" dirty="0">
              <a:solidFill>
                <a:srgbClr val="686F76"/>
              </a:solidFill>
              <a:latin typeface="Gill Sans" charset="0"/>
              <a:ea typeface="ＭＳ Ｐゴシック" charset="0"/>
              <a:sym typeface="Gill Sans" charset="0"/>
            </a:endParaRPr>
          </a:p>
        </p:txBody>
      </p:sp>
      <p:sp>
        <p:nvSpPr>
          <p:cNvPr id="4100" name="AutoShape 4"/>
          <p:cNvSpPr>
            <a:spLocks/>
          </p:cNvSpPr>
          <p:nvPr/>
        </p:nvSpPr>
        <p:spPr bwMode="auto">
          <a:xfrm>
            <a:off x="724073" y="846838"/>
            <a:ext cx="7907447" cy="58353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endParaRPr lang="da-DK" sz="1700" dirty="0">
              <a:solidFill>
                <a:srgbClr val="686F76"/>
              </a:solidFill>
              <a:latin typeface="Open Sans" pitchFamily="3" charset="0"/>
              <a:sym typeface="Open Sans" pitchFamily="3" charset="0"/>
            </a:endParaRPr>
          </a:p>
        </p:txBody>
      </p:sp>
      <p:sp>
        <p:nvSpPr>
          <p:cNvPr id="11"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076"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
        <p:nvSpPr>
          <p:cNvPr id="2" name="Titel 1"/>
          <p:cNvSpPr>
            <a:spLocks noGrp="1"/>
          </p:cNvSpPr>
          <p:nvPr>
            <p:ph type="title"/>
          </p:nvPr>
        </p:nvSpPr>
        <p:spPr>
          <a:xfrm>
            <a:off x="457200" y="274638"/>
            <a:ext cx="8216283" cy="1143000"/>
          </a:xfrm>
        </p:spPr>
        <p:txBody>
          <a:bodyPr>
            <a:noAutofit/>
          </a:bodyPr>
          <a:lstStyle/>
          <a:p>
            <a:pPr algn="l"/>
            <a:r>
              <a:rPr lang="da-DK" sz="2800" dirty="0"/>
              <a:t>Brystkræft – fysisk træning under </a:t>
            </a:r>
            <a:br>
              <a:rPr lang="da-DK" sz="2800" dirty="0"/>
            </a:br>
            <a:r>
              <a:rPr lang="da-DK" sz="2800" dirty="0"/>
              <a:t>kemoterapi for brystkræft</a:t>
            </a:r>
          </a:p>
        </p:txBody>
      </p:sp>
      <p:sp>
        <p:nvSpPr>
          <p:cNvPr id="3" name="Pladsholder til indhold 2"/>
          <p:cNvSpPr>
            <a:spLocks noGrp="1"/>
          </p:cNvSpPr>
          <p:nvPr>
            <p:ph idx="1"/>
          </p:nvPr>
        </p:nvSpPr>
        <p:spPr>
          <a:xfrm>
            <a:off x="457200" y="1340768"/>
            <a:ext cx="8229600" cy="5760640"/>
          </a:xfrm>
        </p:spPr>
        <p:txBody>
          <a:bodyPr>
            <a:noAutofit/>
          </a:bodyPr>
          <a:lstStyle/>
          <a:p>
            <a:pPr marL="0" indent="0">
              <a:buNone/>
            </a:pPr>
            <a:r>
              <a:rPr lang="da-DK" sz="1800" b="1" dirty="0"/>
              <a:t>Konditions og styrketræning, alene eller i kombination (n = 34 studier)</a:t>
            </a:r>
          </a:p>
          <a:p>
            <a:pPr marL="0" indent="0">
              <a:buNone/>
            </a:pPr>
            <a:r>
              <a:rPr lang="da-DK" sz="1800" dirty="0"/>
              <a:t>1. Patienter i </a:t>
            </a:r>
            <a:r>
              <a:rPr lang="da-DK" sz="1800" dirty="0" err="1"/>
              <a:t>adjuverende</a:t>
            </a:r>
            <a:r>
              <a:rPr lang="da-DK" sz="1800" dirty="0"/>
              <a:t> kemoterapi / (og </a:t>
            </a:r>
            <a:r>
              <a:rPr lang="da-DK" sz="1800" dirty="0" err="1"/>
              <a:t>neoadjuverende</a:t>
            </a:r>
            <a:r>
              <a:rPr lang="da-DK" sz="1800" dirty="0"/>
              <a:t> kemoterapi) for brystkræft bør tilbydes superviseret, kombineret styrke- og konditionstræning. (A/(D)) </a:t>
            </a:r>
          </a:p>
          <a:p>
            <a:pPr marL="0" indent="0">
              <a:buNone/>
            </a:pPr>
            <a:r>
              <a:rPr lang="da-DK" sz="1800" dirty="0"/>
              <a:t>2. Patienter i kemoterapi for dissemineret brystkræft bør tilbydes superviseret, kombineret styrke / konditionstræning. (D) </a:t>
            </a:r>
          </a:p>
          <a:p>
            <a:pPr marL="0" indent="0">
              <a:buNone/>
            </a:pPr>
            <a:r>
              <a:rPr lang="da-DK" sz="1800" dirty="0"/>
              <a:t>3. Patienter i </a:t>
            </a:r>
            <a:r>
              <a:rPr lang="da-DK" sz="1800" dirty="0" err="1"/>
              <a:t>adjuverende</a:t>
            </a:r>
            <a:r>
              <a:rPr lang="da-DK" sz="1800" dirty="0"/>
              <a:t> kemoterapi (og </a:t>
            </a:r>
            <a:r>
              <a:rPr lang="da-DK" sz="1800" dirty="0" err="1"/>
              <a:t>neoadjuverende</a:t>
            </a:r>
            <a:r>
              <a:rPr lang="da-DK" sz="1800" dirty="0"/>
              <a:t> kemoterapi) for brystkræft, eller i kemoterapi for dissemineret brystkræft bør opfordres til gangtræning med eller uden supervision. (D)</a:t>
            </a:r>
          </a:p>
          <a:p>
            <a:pPr marL="0" indent="0">
              <a:buNone/>
            </a:pPr>
            <a:r>
              <a:rPr lang="da-DK" sz="1800" dirty="0"/>
              <a:t> </a:t>
            </a:r>
          </a:p>
          <a:p>
            <a:pPr marL="0" indent="0">
              <a:buNone/>
            </a:pPr>
            <a:r>
              <a:rPr lang="da-DK" sz="1800" b="1" dirty="0"/>
              <a:t>Yoga, </a:t>
            </a:r>
            <a:r>
              <a:rPr lang="da-DK" sz="1800" b="1" dirty="0" err="1"/>
              <a:t>Pilates</a:t>
            </a:r>
            <a:r>
              <a:rPr lang="da-DK" sz="1800" b="1" dirty="0"/>
              <a:t>, </a:t>
            </a:r>
            <a:r>
              <a:rPr lang="da-DK" sz="1800" b="1" dirty="0" err="1"/>
              <a:t>Qigong</a:t>
            </a:r>
            <a:r>
              <a:rPr lang="da-DK" sz="1800" b="1" dirty="0"/>
              <a:t>, Tai Chi og progressiv muskelafspænding (n = 11 studier)  </a:t>
            </a:r>
          </a:p>
          <a:p>
            <a:pPr marL="0" indent="0">
              <a:buNone/>
            </a:pPr>
            <a:r>
              <a:rPr lang="da-DK" sz="1800" dirty="0"/>
              <a:t>4. Patienter i neo-</a:t>
            </a:r>
            <a:r>
              <a:rPr lang="da-DK" sz="1800" dirty="0" err="1"/>
              <a:t>adjuverende</a:t>
            </a:r>
            <a:r>
              <a:rPr lang="da-DK" sz="1800" dirty="0"/>
              <a:t> og </a:t>
            </a:r>
            <a:r>
              <a:rPr lang="da-DK" sz="1800" dirty="0" err="1"/>
              <a:t>adjuverende</a:t>
            </a:r>
            <a:r>
              <a:rPr lang="da-DK" sz="1800" dirty="0"/>
              <a:t> kemoterapi for brystkræft har gavn af yoga. (A) </a:t>
            </a:r>
          </a:p>
          <a:p>
            <a:pPr marL="0" indent="0">
              <a:buNone/>
            </a:pPr>
            <a:r>
              <a:rPr lang="da-DK" sz="1800" dirty="0"/>
              <a:t>5. Patienter i </a:t>
            </a:r>
            <a:r>
              <a:rPr lang="da-DK" sz="1800" dirty="0" err="1"/>
              <a:t>adjuverende</a:t>
            </a:r>
            <a:r>
              <a:rPr lang="da-DK" sz="1800" dirty="0"/>
              <a:t> og neo-</a:t>
            </a:r>
            <a:r>
              <a:rPr lang="da-DK" sz="1800" dirty="0" err="1"/>
              <a:t>adjuverende</a:t>
            </a:r>
            <a:r>
              <a:rPr lang="da-DK" sz="1800" dirty="0"/>
              <a:t> kemoterapi for brystkræft har muligvis gavn af progressiv muskelafspænding, </a:t>
            </a:r>
            <a:r>
              <a:rPr lang="da-DK" sz="1800" dirty="0" err="1"/>
              <a:t>Pilates</a:t>
            </a:r>
            <a:r>
              <a:rPr lang="da-DK" sz="1800" dirty="0"/>
              <a:t>, </a:t>
            </a:r>
            <a:r>
              <a:rPr lang="da-DK" sz="1800" dirty="0" err="1"/>
              <a:t>Qigong</a:t>
            </a:r>
            <a:r>
              <a:rPr lang="da-DK" sz="1800" dirty="0"/>
              <a:t> og Tai Chi. (D) </a:t>
            </a:r>
          </a:p>
          <a:p>
            <a:pPr marL="0" indent="0">
              <a:buNone/>
            </a:pPr>
            <a:r>
              <a:rPr lang="da-DK" sz="1800" dirty="0"/>
              <a:t>6. Patienter i kemoterapi for dissemineret brystkræft har muligvis gavn af progressiv muskelafspænding, yoga, </a:t>
            </a:r>
            <a:r>
              <a:rPr lang="da-DK" sz="1800" dirty="0" err="1"/>
              <a:t>Pilates</a:t>
            </a:r>
            <a:r>
              <a:rPr lang="da-DK" sz="1800" dirty="0"/>
              <a:t>, </a:t>
            </a:r>
            <a:r>
              <a:rPr lang="da-DK" sz="1800" dirty="0" err="1"/>
              <a:t>Qigong</a:t>
            </a:r>
            <a:r>
              <a:rPr lang="da-DK" sz="1800" dirty="0"/>
              <a:t> og Tai Chi. (D) </a:t>
            </a:r>
          </a:p>
          <a:p>
            <a:endParaRPr lang="da-DK" sz="1800" dirty="0"/>
          </a:p>
        </p:txBody>
      </p:sp>
      <p:pic>
        <p:nvPicPr>
          <p:cNvPr id="6" name="Billede 5">
            <a:extLst>
              <a:ext uri="{FF2B5EF4-FFF2-40B4-BE49-F238E27FC236}">
                <a16:creationId xmlns:a16="http://schemas.microsoft.com/office/drawing/2014/main" xmlns="" id="{78F313E0-BB9B-48DC-BFF0-A19E5D7AA37B}"/>
              </a:ext>
            </a:extLst>
          </p:cNvPr>
          <p:cNvPicPr>
            <a:picLocks noChangeAspect="1"/>
          </p:cNvPicPr>
          <p:nvPr/>
        </p:nvPicPr>
        <p:blipFill>
          <a:blip r:embed="rId3"/>
          <a:stretch>
            <a:fillRect/>
          </a:stretch>
        </p:blipFill>
        <p:spPr>
          <a:xfrm>
            <a:off x="7505416" y="132926"/>
            <a:ext cx="883008" cy="1283342"/>
          </a:xfrm>
          <a:prstGeom prst="rect">
            <a:avLst/>
          </a:prstGeom>
          <a:ln w="12700">
            <a:solidFill>
              <a:schemeClr val="tx1"/>
            </a:solidFill>
          </a:ln>
        </p:spPr>
      </p:pic>
    </p:spTree>
    <p:extLst>
      <p:ext uri="{BB962C8B-B14F-4D97-AF65-F5344CB8AC3E}">
        <p14:creationId xmlns:p14="http://schemas.microsoft.com/office/powerpoint/2010/main" val="61183063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891853" y="2765971"/>
            <a:ext cx="7358063" cy="15236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l">
              <a:defRPr/>
            </a:pPr>
            <a:endParaRPr lang="da-DK" dirty="0">
              <a:solidFill>
                <a:srgbClr val="686F76"/>
              </a:solidFill>
              <a:latin typeface="Gill Sans" charset="0"/>
              <a:ea typeface="ＭＳ Ｐゴシック" charset="0"/>
              <a:sym typeface="Gill Sans" charset="0"/>
            </a:endParaRPr>
          </a:p>
        </p:txBody>
      </p:sp>
      <p:sp>
        <p:nvSpPr>
          <p:cNvPr id="4100" name="AutoShape 4"/>
          <p:cNvSpPr>
            <a:spLocks/>
          </p:cNvSpPr>
          <p:nvPr/>
        </p:nvSpPr>
        <p:spPr bwMode="auto">
          <a:xfrm>
            <a:off x="724073" y="846838"/>
            <a:ext cx="7907447" cy="58353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endParaRPr lang="da-DK" sz="1700" dirty="0">
              <a:solidFill>
                <a:srgbClr val="686F76"/>
              </a:solidFill>
              <a:latin typeface="Open Sans" pitchFamily="3" charset="0"/>
              <a:sym typeface="Open Sans" pitchFamily="3" charset="0"/>
            </a:endParaRPr>
          </a:p>
        </p:txBody>
      </p:sp>
      <p:sp>
        <p:nvSpPr>
          <p:cNvPr id="11"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076"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
        <p:nvSpPr>
          <p:cNvPr id="2" name="Titel 1"/>
          <p:cNvSpPr>
            <a:spLocks noGrp="1"/>
          </p:cNvSpPr>
          <p:nvPr>
            <p:ph type="title"/>
          </p:nvPr>
        </p:nvSpPr>
        <p:spPr>
          <a:xfrm>
            <a:off x="457200" y="274638"/>
            <a:ext cx="8216283" cy="1143000"/>
          </a:xfrm>
        </p:spPr>
        <p:txBody>
          <a:bodyPr>
            <a:noAutofit/>
          </a:bodyPr>
          <a:lstStyle/>
          <a:p>
            <a:pPr algn="l"/>
            <a:r>
              <a:rPr lang="da-DK" sz="2800" dirty="0"/>
              <a:t>Brystkræft – fysisk træning under </a:t>
            </a:r>
            <a:br>
              <a:rPr lang="da-DK" sz="2800" dirty="0"/>
            </a:br>
            <a:r>
              <a:rPr lang="da-DK" sz="2800" dirty="0"/>
              <a:t>kemoterapi for brystkræft</a:t>
            </a:r>
          </a:p>
        </p:txBody>
      </p:sp>
      <p:sp>
        <p:nvSpPr>
          <p:cNvPr id="3" name="Pladsholder til indhold 2"/>
          <p:cNvSpPr>
            <a:spLocks noGrp="1"/>
          </p:cNvSpPr>
          <p:nvPr>
            <p:ph idx="1"/>
          </p:nvPr>
        </p:nvSpPr>
        <p:spPr/>
        <p:txBody>
          <a:bodyPr>
            <a:normAutofit/>
          </a:bodyPr>
          <a:lstStyle/>
          <a:p>
            <a:r>
              <a:rPr lang="da-DK" sz="2400" b="1" dirty="0" smtClean="0"/>
              <a:t>Uddybelse </a:t>
            </a:r>
            <a:r>
              <a:rPr lang="da-DK" sz="2400" b="1" dirty="0"/>
              <a:t>af anbefalinger</a:t>
            </a:r>
          </a:p>
          <a:p>
            <a:pPr lvl="1"/>
            <a:r>
              <a:rPr lang="da-DK" sz="2400" dirty="0"/>
              <a:t>Tilsigtet al sundhedsfaglig personale med henblik på at kunne rådgive og vejlede om fysisk træning.</a:t>
            </a:r>
          </a:p>
          <a:p>
            <a:endParaRPr lang="da-DK" sz="2400" dirty="0"/>
          </a:p>
          <a:p>
            <a:r>
              <a:rPr lang="da-DK" sz="2400" b="1" dirty="0"/>
              <a:t>Sikkerhed /særlige overvejelser </a:t>
            </a:r>
          </a:p>
          <a:p>
            <a:pPr lvl="1"/>
            <a:r>
              <a:rPr lang="da-DK" sz="2400" dirty="0" err="1"/>
              <a:t>Picc</a:t>
            </a:r>
            <a:r>
              <a:rPr lang="da-DK" sz="2400" dirty="0"/>
              <a:t>-line.</a:t>
            </a:r>
          </a:p>
          <a:p>
            <a:pPr lvl="1"/>
            <a:r>
              <a:rPr lang="da-DK" sz="2400" dirty="0"/>
              <a:t>Knoglemetastaser.</a:t>
            </a:r>
          </a:p>
          <a:p>
            <a:pPr lvl="1"/>
            <a:r>
              <a:rPr lang="da-DK" sz="2400" dirty="0" err="1"/>
              <a:t>Lymfødem</a:t>
            </a:r>
            <a:r>
              <a:rPr lang="da-DK" sz="2400" dirty="0"/>
              <a:t>.</a:t>
            </a:r>
          </a:p>
          <a:p>
            <a:pPr lvl="1"/>
            <a:r>
              <a:rPr lang="da-DK" sz="2400" dirty="0" err="1"/>
              <a:t>Kardiotoxicitet</a:t>
            </a:r>
            <a:r>
              <a:rPr lang="da-DK" sz="2400" dirty="0"/>
              <a:t>.</a:t>
            </a:r>
          </a:p>
          <a:p>
            <a:pPr lvl="1"/>
            <a:r>
              <a:rPr lang="da-DK" sz="2400" dirty="0"/>
              <a:t>Hjernemetastaser.</a:t>
            </a:r>
          </a:p>
          <a:p>
            <a:pPr lvl="1"/>
            <a:endParaRPr lang="da-DK" sz="1600" i="1" dirty="0"/>
          </a:p>
        </p:txBody>
      </p:sp>
      <p:pic>
        <p:nvPicPr>
          <p:cNvPr id="6" name="Billede 5">
            <a:extLst>
              <a:ext uri="{FF2B5EF4-FFF2-40B4-BE49-F238E27FC236}">
                <a16:creationId xmlns:a16="http://schemas.microsoft.com/office/drawing/2014/main" xmlns="" id="{78F313E0-BB9B-48DC-BFF0-A19E5D7AA37B}"/>
              </a:ext>
            </a:extLst>
          </p:cNvPr>
          <p:cNvPicPr>
            <a:picLocks noChangeAspect="1"/>
          </p:cNvPicPr>
          <p:nvPr/>
        </p:nvPicPr>
        <p:blipFill>
          <a:blip r:embed="rId3"/>
          <a:stretch>
            <a:fillRect/>
          </a:stretch>
        </p:blipFill>
        <p:spPr>
          <a:xfrm>
            <a:off x="7217384" y="188640"/>
            <a:ext cx="883008" cy="1283342"/>
          </a:xfrm>
          <a:prstGeom prst="rect">
            <a:avLst/>
          </a:prstGeom>
          <a:ln w="12700">
            <a:solidFill>
              <a:schemeClr val="tx1"/>
            </a:solidFill>
          </a:ln>
        </p:spPr>
      </p:pic>
    </p:spTree>
    <p:extLst>
      <p:ext uri="{BB962C8B-B14F-4D97-AF65-F5344CB8AC3E}">
        <p14:creationId xmlns:p14="http://schemas.microsoft.com/office/powerpoint/2010/main" val="317584478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891853" y="2765971"/>
            <a:ext cx="7358063" cy="15236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l">
              <a:defRPr/>
            </a:pPr>
            <a:endParaRPr lang="da-DK" dirty="0">
              <a:solidFill>
                <a:srgbClr val="686F76"/>
              </a:solidFill>
              <a:latin typeface="Gill Sans" charset="0"/>
              <a:ea typeface="ＭＳ Ｐゴシック" charset="0"/>
              <a:sym typeface="Gill Sans" charset="0"/>
            </a:endParaRPr>
          </a:p>
        </p:txBody>
      </p:sp>
      <p:sp>
        <p:nvSpPr>
          <p:cNvPr id="4100" name="AutoShape 4"/>
          <p:cNvSpPr>
            <a:spLocks/>
          </p:cNvSpPr>
          <p:nvPr/>
        </p:nvSpPr>
        <p:spPr bwMode="auto">
          <a:xfrm>
            <a:off x="724073" y="846838"/>
            <a:ext cx="7907447" cy="58353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endParaRPr lang="da-DK" sz="1700" dirty="0">
              <a:solidFill>
                <a:srgbClr val="686F76"/>
              </a:solidFill>
              <a:latin typeface="Open Sans" pitchFamily="3" charset="0"/>
              <a:sym typeface="Open Sans" pitchFamily="3" charset="0"/>
            </a:endParaRPr>
          </a:p>
        </p:txBody>
      </p:sp>
      <p:sp>
        <p:nvSpPr>
          <p:cNvPr id="11"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076"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pic>
        <p:nvPicPr>
          <p:cNvPr id="4" name="Billede 3">
            <a:extLst>
              <a:ext uri="{FF2B5EF4-FFF2-40B4-BE49-F238E27FC236}">
                <a16:creationId xmlns:a16="http://schemas.microsoft.com/office/drawing/2014/main" xmlns="" id="{D5323927-FE82-004C-874A-42F3D7DB165B}"/>
              </a:ext>
            </a:extLst>
          </p:cNvPr>
          <p:cNvPicPr>
            <a:picLocks noChangeAspect="1"/>
          </p:cNvPicPr>
          <p:nvPr/>
        </p:nvPicPr>
        <p:blipFill>
          <a:blip r:embed="rId3"/>
          <a:stretch>
            <a:fillRect/>
          </a:stretch>
        </p:blipFill>
        <p:spPr>
          <a:xfrm>
            <a:off x="207601" y="200446"/>
            <a:ext cx="4116332" cy="5835324"/>
          </a:xfrm>
          <a:prstGeom prst="rect">
            <a:avLst/>
          </a:prstGeom>
        </p:spPr>
      </p:pic>
      <p:sp>
        <p:nvSpPr>
          <p:cNvPr id="7" name="Pladsholder til indhold 6">
            <a:extLst>
              <a:ext uri="{FF2B5EF4-FFF2-40B4-BE49-F238E27FC236}">
                <a16:creationId xmlns:a16="http://schemas.microsoft.com/office/drawing/2014/main" xmlns="" id="{A9FC56D0-8517-9045-9FA5-C3A73DDBE902}"/>
              </a:ext>
            </a:extLst>
          </p:cNvPr>
          <p:cNvSpPr>
            <a:spLocks noGrp="1"/>
          </p:cNvSpPr>
          <p:nvPr>
            <p:ph sz="half" idx="2"/>
          </p:nvPr>
        </p:nvSpPr>
        <p:spPr>
          <a:xfrm>
            <a:off x="4760700" y="200446"/>
            <a:ext cx="4038600" cy="5810716"/>
          </a:xfrm>
        </p:spPr>
        <p:txBody>
          <a:bodyPr>
            <a:normAutofit lnSpcReduction="10000"/>
          </a:bodyPr>
          <a:lstStyle/>
          <a:p>
            <a:r>
              <a:rPr lang="da-DK" dirty="0"/>
              <a:t>Patientgruppe:</a:t>
            </a:r>
          </a:p>
          <a:p>
            <a:pPr lvl="1"/>
            <a:r>
              <a:rPr lang="da-DK" dirty="0"/>
              <a:t>T4 og/eller N2-3 = inoperabel, lokal fremskreden</a:t>
            </a:r>
          </a:p>
          <a:p>
            <a:pPr lvl="1"/>
            <a:r>
              <a:rPr lang="da-DK" dirty="0"/>
              <a:t>Max. T3N1 = operabel, lokal fremskreden</a:t>
            </a:r>
          </a:p>
          <a:p>
            <a:pPr lvl="1"/>
            <a:endParaRPr lang="da-DK" dirty="0"/>
          </a:p>
          <a:p>
            <a:pPr marL="0" indent="0">
              <a:buNone/>
            </a:pPr>
            <a:r>
              <a:rPr lang="da-DK" dirty="0"/>
              <a:t>I denne retningslinje skelnes mellem </a:t>
            </a:r>
          </a:p>
          <a:p>
            <a:pPr lvl="1"/>
            <a:r>
              <a:rPr lang="da-DK" dirty="0"/>
              <a:t>Inflammatorisk brystkræft (T4d)</a:t>
            </a:r>
          </a:p>
          <a:p>
            <a:pPr lvl="1"/>
            <a:r>
              <a:rPr lang="da-DK" dirty="0"/>
              <a:t>Ikke-inflammatorisk brystkræft (inkl. T4a-c og/eller N2-3)</a:t>
            </a:r>
          </a:p>
        </p:txBody>
      </p:sp>
    </p:spTree>
    <p:extLst>
      <p:ext uri="{BB962C8B-B14F-4D97-AF65-F5344CB8AC3E}">
        <p14:creationId xmlns:p14="http://schemas.microsoft.com/office/powerpoint/2010/main" val="418021720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xmlns="" id="{136619A2-2A5E-E044-8518-31FDB47BC5B2}"/>
              </a:ext>
            </a:extLst>
          </p:cNvPr>
          <p:cNvSpPr>
            <a:spLocks noGrp="1"/>
          </p:cNvSpPr>
          <p:nvPr>
            <p:ph sz="half" idx="1"/>
          </p:nvPr>
        </p:nvSpPr>
        <p:spPr>
          <a:xfrm>
            <a:off x="414554" y="3429001"/>
            <a:ext cx="4038600" cy="2697164"/>
          </a:xfrm>
        </p:spPr>
        <p:txBody>
          <a:bodyPr>
            <a:normAutofit fontScale="85000" lnSpcReduction="20000"/>
          </a:bodyPr>
          <a:lstStyle/>
          <a:p>
            <a:pPr marL="0" indent="0">
              <a:buNone/>
            </a:pPr>
            <a:r>
              <a:rPr lang="da-DK" b="1" dirty="0"/>
              <a:t>Inflammatorisk brystkræft</a:t>
            </a:r>
          </a:p>
          <a:p>
            <a:r>
              <a:rPr lang="da-DK" dirty="0"/>
              <a:t>Mastektomi og ALND</a:t>
            </a:r>
          </a:p>
          <a:p>
            <a:r>
              <a:rPr lang="da-DK" dirty="0"/>
              <a:t>Evt. sekundær rekonstruktion</a:t>
            </a:r>
          </a:p>
        </p:txBody>
      </p:sp>
      <p:sp>
        <p:nvSpPr>
          <p:cNvPr id="4" name="Pladsholder til indhold 3">
            <a:extLst>
              <a:ext uri="{FF2B5EF4-FFF2-40B4-BE49-F238E27FC236}">
                <a16:creationId xmlns:a16="http://schemas.microsoft.com/office/drawing/2014/main" xmlns="" id="{7E991D5E-DF0A-AF47-B7C7-257150BA9FFD}"/>
              </a:ext>
            </a:extLst>
          </p:cNvPr>
          <p:cNvSpPr>
            <a:spLocks noGrp="1"/>
          </p:cNvSpPr>
          <p:nvPr>
            <p:ph sz="half" idx="2"/>
          </p:nvPr>
        </p:nvSpPr>
        <p:spPr>
          <a:xfrm>
            <a:off x="4605554" y="3429000"/>
            <a:ext cx="4038600" cy="2697164"/>
          </a:xfrm>
        </p:spPr>
        <p:txBody>
          <a:bodyPr>
            <a:normAutofit fontScale="85000" lnSpcReduction="20000"/>
          </a:bodyPr>
          <a:lstStyle/>
          <a:p>
            <a:pPr marL="0" indent="0">
              <a:buNone/>
            </a:pPr>
            <a:r>
              <a:rPr lang="da-DK" b="1" dirty="0"/>
              <a:t>Ikke-inflammatorisk brystkræft</a:t>
            </a:r>
          </a:p>
          <a:p>
            <a:r>
              <a:rPr lang="da-DK" dirty="0"/>
              <a:t>Omfanget af det kirurgiske indgreb vurderes på baggrund af status efter NACT</a:t>
            </a:r>
          </a:p>
          <a:p>
            <a:r>
              <a:rPr lang="da-DK" dirty="0" err="1"/>
              <a:t>Lump</a:t>
            </a:r>
            <a:r>
              <a:rPr lang="da-DK" dirty="0"/>
              <a:t> og SN som ved tidlig brystkræft</a:t>
            </a:r>
          </a:p>
          <a:p>
            <a:endParaRPr lang="da-DK" dirty="0"/>
          </a:p>
        </p:txBody>
      </p:sp>
      <p:sp>
        <p:nvSpPr>
          <p:cNvPr id="5" name="Pladsholder til indhold 5">
            <a:extLst>
              <a:ext uri="{FF2B5EF4-FFF2-40B4-BE49-F238E27FC236}">
                <a16:creationId xmlns:a16="http://schemas.microsoft.com/office/drawing/2014/main" xmlns="" id="{CD8DF904-9AA6-9D49-9816-3FD633B56C7D}"/>
              </a:ext>
            </a:extLst>
          </p:cNvPr>
          <p:cNvSpPr txBox="1">
            <a:spLocks/>
          </p:cNvSpPr>
          <p:nvPr/>
        </p:nvSpPr>
        <p:spPr>
          <a:xfrm>
            <a:off x="381000" y="731836"/>
            <a:ext cx="8229600" cy="233712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da-DK" dirty="0"/>
              <a:t>Udredning for dissemineret sygdom</a:t>
            </a:r>
          </a:p>
          <a:p>
            <a:r>
              <a:rPr lang="da-DK" dirty="0" err="1"/>
              <a:t>Coil</a:t>
            </a:r>
            <a:r>
              <a:rPr lang="da-DK" dirty="0"/>
              <a:t> i tumor og metastatiske lymfeknuder </a:t>
            </a:r>
          </a:p>
          <a:p>
            <a:r>
              <a:rPr lang="da-DK" dirty="0"/>
              <a:t>KT (24 uger) og anti-HER2 behandling, monitorering med MR og responsevaluering, som ved NACT for tidlig brystkræft</a:t>
            </a:r>
          </a:p>
          <a:p>
            <a:r>
              <a:rPr lang="da-DK" dirty="0"/>
              <a:t>Strålebehandling</a:t>
            </a:r>
          </a:p>
          <a:p>
            <a:r>
              <a:rPr lang="da-DK" dirty="0"/>
              <a:t>Klinisk mammografi efter 1 år</a:t>
            </a:r>
          </a:p>
          <a:p>
            <a:endParaRPr lang="da-DK" dirty="0"/>
          </a:p>
        </p:txBody>
      </p:sp>
      <p:sp>
        <p:nvSpPr>
          <p:cNvPr id="6" name="AutoShape 3">
            <a:extLst>
              <a:ext uri="{FF2B5EF4-FFF2-40B4-BE49-F238E27FC236}">
                <a16:creationId xmlns:a16="http://schemas.microsoft.com/office/drawing/2014/main" xmlns="" id="{0EAB6298-D834-5F46-A153-6C135167FEA0}"/>
              </a:ext>
            </a:extLst>
          </p:cNvPr>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7" name="Billede 1">
            <a:extLst>
              <a:ext uri="{FF2B5EF4-FFF2-40B4-BE49-F238E27FC236}">
                <a16:creationId xmlns:a16="http://schemas.microsoft.com/office/drawing/2014/main" xmlns="" id="{31C49704-A391-4F47-B4AD-3BDD7E9FBA23}"/>
              </a:ext>
            </a:extLst>
          </p:cNvPr>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Tree>
    <p:extLst>
      <p:ext uri="{BB962C8B-B14F-4D97-AF65-F5344CB8AC3E}">
        <p14:creationId xmlns:p14="http://schemas.microsoft.com/office/powerpoint/2010/main" val="3990883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a:extLst>
              <a:ext uri="{FF2B5EF4-FFF2-40B4-BE49-F238E27FC236}">
                <a16:creationId xmlns:a16="http://schemas.microsoft.com/office/drawing/2014/main" xmlns="" id="{1CFE5451-6843-2840-A809-8B3350825695}"/>
              </a:ext>
            </a:extLst>
          </p:cNvPr>
          <p:cNvPicPr>
            <a:picLocks noChangeAspect="1"/>
          </p:cNvPicPr>
          <p:nvPr/>
        </p:nvPicPr>
        <p:blipFill>
          <a:blip r:embed="rId2"/>
          <a:stretch>
            <a:fillRect/>
          </a:stretch>
        </p:blipFill>
        <p:spPr>
          <a:xfrm>
            <a:off x="2843808" y="1827995"/>
            <a:ext cx="5832648" cy="3329197"/>
          </a:xfrm>
          <a:prstGeom prst="rect">
            <a:avLst/>
          </a:prstGeom>
        </p:spPr>
      </p:pic>
      <p:pic>
        <p:nvPicPr>
          <p:cNvPr id="10" name="Billede 9">
            <a:extLst>
              <a:ext uri="{FF2B5EF4-FFF2-40B4-BE49-F238E27FC236}">
                <a16:creationId xmlns:a16="http://schemas.microsoft.com/office/drawing/2014/main" xmlns="" id="{0B1C41F2-EAFC-E849-BD70-DB79EE469278}"/>
              </a:ext>
            </a:extLst>
          </p:cNvPr>
          <p:cNvPicPr>
            <a:picLocks noChangeAspect="1"/>
          </p:cNvPicPr>
          <p:nvPr/>
        </p:nvPicPr>
        <p:blipFill>
          <a:blip r:embed="rId3"/>
          <a:stretch>
            <a:fillRect/>
          </a:stretch>
        </p:blipFill>
        <p:spPr>
          <a:xfrm>
            <a:off x="179512" y="1718517"/>
            <a:ext cx="2429861" cy="3444578"/>
          </a:xfrm>
          <a:prstGeom prst="rect">
            <a:avLst/>
          </a:prstGeom>
        </p:spPr>
      </p:pic>
      <p:sp>
        <p:nvSpPr>
          <p:cNvPr id="11" name="AutoShape 3">
            <a:extLst>
              <a:ext uri="{FF2B5EF4-FFF2-40B4-BE49-F238E27FC236}">
                <a16:creationId xmlns:a16="http://schemas.microsoft.com/office/drawing/2014/main" xmlns="" id="{E7DF8F72-DFBA-874C-85C0-5D68FD8AC796}"/>
              </a:ext>
            </a:extLst>
          </p:cNvPr>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12" name="Billede 1">
            <a:extLst>
              <a:ext uri="{FF2B5EF4-FFF2-40B4-BE49-F238E27FC236}">
                <a16:creationId xmlns:a16="http://schemas.microsoft.com/office/drawing/2014/main" xmlns="" id="{5C021F92-F00C-0B46-BA59-0C012AAB7710}"/>
              </a:ext>
            </a:extLst>
          </p:cNvPr>
          <p:cNvPicPr>
            <a:picLocks noChangeAspect="1"/>
          </p:cNvPicPr>
          <p:nvPr/>
        </p:nvPicPr>
        <p:blipFill>
          <a:blip r:embed="rId4" cstate="print"/>
          <a:srcRect r="63960"/>
          <a:stretch>
            <a:fillRect/>
          </a:stretch>
        </p:blipFill>
        <p:spPr bwMode="auto">
          <a:xfrm rot="-5400000">
            <a:off x="416487" y="6197216"/>
            <a:ext cx="348301" cy="766072"/>
          </a:xfrm>
          <a:prstGeom prst="rect">
            <a:avLst/>
          </a:prstGeom>
          <a:noFill/>
          <a:ln w="9525">
            <a:noFill/>
            <a:miter lim="800000"/>
            <a:headEnd/>
            <a:tailEnd/>
          </a:ln>
        </p:spPr>
      </p:pic>
    </p:spTree>
    <p:extLst>
      <p:ext uri="{BB962C8B-B14F-4D97-AF65-F5344CB8AC3E}">
        <p14:creationId xmlns:p14="http://schemas.microsoft.com/office/powerpoint/2010/main" val="1038646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891853" y="2765971"/>
            <a:ext cx="7358063" cy="15236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l">
              <a:defRPr/>
            </a:pPr>
            <a:endParaRPr lang="da-DK" dirty="0">
              <a:solidFill>
                <a:srgbClr val="686F76"/>
              </a:solidFill>
              <a:latin typeface="Gill Sans" charset="0"/>
              <a:ea typeface="ＭＳ Ｐゴシック" charset="0"/>
              <a:sym typeface="Gill Sans" charset="0"/>
            </a:endParaRPr>
          </a:p>
        </p:txBody>
      </p:sp>
      <p:sp>
        <p:nvSpPr>
          <p:cNvPr id="4100" name="AutoShape 4"/>
          <p:cNvSpPr>
            <a:spLocks/>
          </p:cNvSpPr>
          <p:nvPr/>
        </p:nvSpPr>
        <p:spPr bwMode="auto">
          <a:xfrm>
            <a:off x="724073" y="846838"/>
            <a:ext cx="7907447" cy="58353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endParaRPr lang="da-DK" sz="1700" dirty="0">
              <a:solidFill>
                <a:srgbClr val="686F76"/>
              </a:solidFill>
              <a:latin typeface="Open Sans" pitchFamily="3" charset="0"/>
              <a:sym typeface="Open Sans" pitchFamily="3" charset="0"/>
            </a:endParaRPr>
          </a:p>
        </p:txBody>
      </p:sp>
      <p:sp>
        <p:nvSpPr>
          <p:cNvPr id="11"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076"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
        <p:nvSpPr>
          <p:cNvPr id="2" name="Titel 1"/>
          <p:cNvSpPr>
            <a:spLocks noGrp="1"/>
          </p:cNvSpPr>
          <p:nvPr>
            <p:ph type="title"/>
          </p:nvPr>
        </p:nvSpPr>
        <p:spPr/>
        <p:txBody>
          <a:bodyPr>
            <a:noAutofit/>
          </a:bodyPr>
          <a:lstStyle/>
          <a:p>
            <a:r>
              <a:rPr lang="da-DK" sz="4000" dirty="0"/>
              <a:t>Arvelig </a:t>
            </a:r>
            <a:r>
              <a:rPr lang="da-DK" sz="4000" dirty="0" err="1"/>
              <a:t>mammacancer</a:t>
            </a:r>
            <a:r>
              <a:rPr lang="da-DK" sz="4000" dirty="0"/>
              <a:t/>
            </a:r>
            <a:br>
              <a:rPr lang="da-DK" sz="4000" dirty="0"/>
            </a:br>
            <a:endParaRPr lang="da-DK" sz="4000" dirty="0"/>
          </a:p>
        </p:txBody>
      </p:sp>
      <p:sp>
        <p:nvSpPr>
          <p:cNvPr id="7" name="Pladsholder til indhold 6">
            <a:extLst>
              <a:ext uri="{FF2B5EF4-FFF2-40B4-BE49-F238E27FC236}">
                <a16:creationId xmlns:a16="http://schemas.microsoft.com/office/drawing/2014/main" xmlns="" id="{0DCFA061-4D80-4302-8D27-F575BD54AD1A}"/>
              </a:ext>
            </a:extLst>
          </p:cNvPr>
          <p:cNvSpPr>
            <a:spLocks noGrp="1"/>
          </p:cNvSpPr>
          <p:nvPr>
            <p:ph idx="1"/>
          </p:nvPr>
        </p:nvSpPr>
        <p:spPr>
          <a:xfrm>
            <a:off x="457200" y="1124744"/>
            <a:ext cx="8363272" cy="5111740"/>
          </a:xfrm>
        </p:spPr>
        <p:txBody>
          <a:bodyPr>
            <a:normAutofit lnSpcReduction="10000"/>
          </a:bodyPr>
          <a:lstStyle/>
          <a:p>
            <a:r>
              <a:rPr lang="da-DK" sz="2400" dirty="0"/>
              <a:t>Henvisningskriterier til genetisk rådgivning, indikation for tilbud om </a:t>
            </a:r>
            <a:r>
              <a:rPr lang="da-DK" sz="2400" dirty="0" err="1"/>
              <a:t>surveillance</a:t>
            </a:r>
            <a:r>
              <a:rPr lang="da-DK" sz="2400" dirty="0"/>
              <a:t> og profylaktisk kirurgi</a:t>
            </a:r>
          </a:p>
          <a:p>
            <a:pPr marL="0" indent="0">
              <a:buNone/>
            </a:pPr>
            <a:endParaRPr lang="da-DK" sz="2400" dirty="0"/>
          </a:p>
          <a:p>
            <a:r>
              <a:rPr lang="da-DK" sz="2400" dirty="0"/>
              <a:t>Faglig godkendelse 23. november 2020 (DBCG)</a:t>
            </a:r>
          </a:p>
          <a:p>
            <a:r>
              <a:rPr lang="da-DK" sz="2400" dirty="0"/>
              <a:t>Administrativ godkendelse 16. december 2020 (Sekretariatet for Kliniske Retningslinjer på Kræftområdet)</a:t>
            </a:r>
          </a:p>
          <a:p>
            <a:endParaRPr lang="da-DK" sz="2400" dirty="0"/>
          </a:p>
          <a:p>
            <a:r>
              <a:rPr lang="da-DK" sz="2400" dirty="0"/>
              <a:t>Koordineres med Dansk Selskab for Medicinsk Genetik</a:t>
            </a:r>
          </a:p>
          <a:p>
            <a:r>
              <a:rPr lang="da-DK" sz="2400" dirty="0"/>
              <a:t>Gynækologisk cancer udgår af DBCG retningslinjer</a:t>
            </a:r>
          </a:p>
          <a:p>
            <a:r>
              <a:rPr lang="da-DK" sz="2400" dirty="0"/>
              <a:t>Risikovurdering og terminologi ændret</a:t>
            </a:r>
          </a:p>
          <a:p>
            <a:r>
              <a:rPr lang="da-DK" sz="2400" dirty="0" err="1"/>
              <a:t>Surveillance</a:t>
            </a:r>
            <a:r>
              <a:rPr lang="da-DK" sz="2400" dirty="0"/>
              <a:t> program ændret</a:t>
            </a:r>
          </a:p>
          <a:p>
            <a:r>
              <a:rPr lang="da-DK" sz="2400" dirty="0"/>
              <a:t>Næsten klar til at blive lagt på hjemmesiden</a:t>
            </a:r>
          </a:p>
        </p:txBody>
      </p:sp>
    </p:spTree>
    <p:extLst>
      <p:ext uri="{BB962C8B-B14F-4D97-AF65-F5344CB8AC3E}">
        <p14:creationId xmlns:p14="http://schemas.microsoft.com/office/powerpoint/2010/main" val="87917461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xmlns="" id="{04CD6C9E-35DA-45A9-A875-EBE123E8E422}"/>
              </a:ext>
            </a:extLst>
          </p:cNvPr>
          <p:cNvPicPr>
            <a:picLocks noChangeAspect="1"/>
          </p:cNvPicPr>
          <p:nvPr/>
        </p:nvPicPr>
        <p:blipFill>
          <a:blip r:embed="rId2"/>
          <a:stretch>
            <a:fillRect/>
          </a:stretch>
        </p:blipFill>
        <p:spPr>
          <a:xfrm>
            <a:off x="179512" y="332656"/>
            <a:ext cx="8856984" cy="1877354"/>
          </a:xfrm>
          <a:prstGeom prst="rect">
            <a:avLst/>
          </a:prstGeom>
        </p:spPr>
      </p:pic>
      <p:sp>
        <p:nvSpPr>
          <p:cNvPr id="4" name="Tekstfelt 3">
            <a:extLst>
              <a:ext uri="{FF2B5EF4-FFF2-40B4-BE49-F238E27FC236}">
                <a16:creationId xmlns:a16="http://schemas.microsoft.com/office/drawing/2014/main" xmlns="" id="{4C2A5633-8567-4C0F-B75B-C016C7A919D0}"/>
              </a:ext>
            </a:extLst>
          </p:cNvPr>
          <p:cNvSpPr txBox="1"/>
          <p:nvPr/>
        </p:nvSpPr>
        <p:spPr>
          <a:xfrm>
            <a:off x="467544" y="2852936"/>
            <a:ext cx="6984776" cy="2800767"/>
          </a:xfrm>
          <a:prstGeom prst="rect">
            <a:avLst/>
          </a:prstGeom>
          <a:noFill/>
        </p:spPr>
        <p:txBody>
          <a:bodyPr wrap="square" rtlCol="0">
            <a:spAutoFit/>
          </a:bodyPr>
          <a:lstStyle/>
          <a:p>
            <a:r>
              <a:rPr lang="da-DK" sz="2200" b="1" dirty="0"/>
              <a:t>Terminologi:</a:t>
            </a:r>
          </a:p>
          <a:p>
            <a:pPr marL="285750" indent="-285750">
              <a:buFont typeface="Arial" panose="020B0604020202020204" pitchFamily="34" charset="0"/>
              <a:buChar char="•"/>
            </a:pPr>
            <a:r>
              <a:rPr lang="da-DK" sz="2200" dirty="0"/>
              <a:t>Væsentlig øget risiko</a:t>
            </a:r>
          </a:p>
          <a:p>
            <a:pPr marL="285750" indent="-285750">
              <a:buFont typeface="Arial" panose="020B0604020202020204" pitchFamily="34" charset="0"/>
              <a:buChar char="•"/>
            </a:pPr>
            <a:r>
              <a:rPr lang="da-DK" sz="2200" dirty="0"/>
              <a:t>Moderat øget risiko</a:t>
            </a:r>
          </a:p>
          <a:p>
            <a:pPr marL="285750" indent="-285750">
              <a:buFont typeface="Arial" panose="020B0604020202020204" pitchFamily="34" charset="0"/>
              <a:buChar char="•"/>
            </a:pPr>
            <a:r>
              <a:rPr lang="da-DK" sz="2200" dirty="0"/>
              <a:t>Ikke væsentlig øget risiko</a:t>
            </a:r>
          </a:p>
          <a:p>
            <a:pPr marL="285750" indent="-285750">
              <a:buFont typeface="Arial" panose="020B0604020202020204" pitchFamily="34" charset="0"/>
              <a:buChar char="•"/>
            </a:pPr>
            <a:endParaRPr lang="da-DK" sz="2200" dirty="0"/>
          </a:p>
          <a:p>
            <a:r>
              <a:rPr lang="da-DK" sz="2200" b="1" dirty="0"/>
              <a:t>Klassificeringen:</a:t>
            </a:r>
          </a:p>
          <a:p>
            <a:pPr marL="285750" indent="-285750">
              <a:buFont typeface="Arial" panose="020B0604020202020204" pitchFamily="34" charset="0"/>
              <a:buChar char="•"/>
            </a:pPr>
            <a:r>
              <a:rPr lang="da-DK" sz="2200" dirty="0"/>
              <a:t>Påvist patogen variant</a:t>
            </a:r>
          </a:p>
          <a:p>
            <a:pPr marL="285750" indent="-285750">
              <a:buFont typeface="Arial" panose="020B0604020202020204" pitchFamily="34" charset="0"/>
              <a:buChar char="•"/>
            </a:pPr>
            <a:r>
              <a:rPr lang="da-DK" sz="2200" dirty="0"/>
              <a:t>BOADICEA-beregning</a:t>
            </a:r>
          </a:p>
        </p:txBody>
      </p:sp>
      <p:sp>
        <p:nvSpPr>
          <p:cNvPr id="5"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6" name="Billede 1"/>
          <p:cNvPicPr>
            <a:picLocks noChangeAspect="1"/>
          </p:cNvPicPr>
          <p:nvPr/>
        </p:nvPicPr>
        <p:blipFill>
          <a:blip r:embed="rId3" cstate="print"/>
          <a:srcRect r="63960"/>
          <a:stretch>
            <a:fillRect/>
          </a:stretch>
        </p:blipFill>
        <p:spPr bwMode="auto">
          <a:xfrm rot="-5400000">
            <a:off x="416487" y="6197216"/>
            <a:ext cx="348301" cy="766072"/>
          </a:xfrm>
          <a:prstGeom prst="rect">
            <a:avLst/>
          </a:prstGeom>
          <a:noFill/>
          <a:ln w="9525">
            <a:noFill/>
            <a:miter lim="800000"/>
            <a:headEnd/>
            <a:tailEnd/>
          </a:ln>
        </p:spPr>
      </p:pic>
    </p:spTree>
    <p:extLst>
      <p:ext uri="{BB962C8B-B14F-4D97-AF65-F5344CB8AC3E}">
        <p14:creationId xmlns:p14="http://schemas.microsoft.com/office/powerpoint/2010/main" val="3315333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xmlns="" id="{F950B3ED-3A8C-4B38-BEB5-5BBD0E0B98C3}"/>
              </a:ext>
            </a:extLst>
          </p:cNvPr>
          <p:cNvPicPr>
            <a:picLocks noChangeAspect="1"/>
          </p:cNvPicPr>
          <p:nvPr/>
        </p:nvPicPr>
        <p:blipFill>
          <a:blip r:embed="rId2"/>
          <a:stretch>
            <a:fillRect/>
          </a:stretch>
        </p:blipFill>
        <p:spPr>
          <a:xfrm>
            <a:off x="107503" y="260648"/>
            <a:ext cx="9109711" cy="2016224"/>
          </a:xfrm>
          <a:prstGeom prst="rect">
            <a:avLst/>
          </a:prstGeom>
        </p:spPr>
      </p:pic>
      <p:pic>
        <p:nvPicPr>
          <p:cNvPr id="3" name="Billede 2">
            <a:extLst>
              <a:ext uri="{FF2B5EF4-FFF2-40B4-BE49-F238E27FC236}">
                <a16:creationId xmlns:a16="http://schemas.microsoft.com/office/drawing/2014/main" xmlns="" id="{B3AF0896-D3A9-4229-9CF3-D650A1BD0EA0}"/>
              </a:ext>
            </a:extLst>
          </p:cNvPr>
          <p:cNvPicPr>
            <a:picLocks noChangeAspect="1"/>
          </p:cNvPicPr>
          <p:nvPr/>
        </p:nvPicPr>
        <p:blipFill>
          <a:blip r:embed="rId3"/>
          <a:stretch>
            <a:fillRect/>
          </a:stretch>
        </p:blipFill>
        <p:spPr>
          <a:xfrm>
            <a:off x="467544" y="2132856"/>
            <a:ext cx="5616624" cy="4619642"/>
          </a:xfrm>
          <a:prstGeom prst="rect">
            <a:avLst/>
          </a:prstGeom>
        </p:spPr>
      </p:pic>
      <p:sp>
        <p:nvSpPr>
          <p:cNvPr id="4" name="Tekstfelt 3">
            <a:extLst>
              <a:ext uri="{FF2B5EF4-FFF2-40B4-BE49-F238E27FC236}">
                <a16:creationId xmlns:a16="http://schemas.microsoft.com/office/drawing/2014/main" xmlns="" id="{4C7A3014-D6F0-4414-919D-795081150C5A}"/>
              </a:ext>
            </a:extLst>
          </p:cNvPr>
          <p:cNvSpPr txBox="1"/>
          <p:nvPr/>
        </p:nvSpPr>
        <p:spPr>
          <a:xfrm>
            <a:off x="6372200" y="2253545"/>
            <a:ext cx="2232248" cy="1477328"/>
          </a:xfrm>
          <a:prstGeom prst="rect">
            <a:avLst/>
          </a:prstGeom>
          <a:noFill/>
        </p:spPr>
        <p:txBody>
          <a:bodyPr wrap="square" rtlCol="0">
            <a:spAutoFit/>
          </a:bodyPr>
          <a:lstStyle/>
          <a:p>
            <a:r>
              <a:rPr lang="da-DK" dirty="0"/>
              <a:t>Kliniske aspekter håndteres af kliniske udvalg f.eks. risikoreducerende </a:t>
            </a:r>
            <a:r>
              <a:rPr lang="da-DK" dirty="0" err="1"/>
              <a:t>mastektomi</a:t>
            </a:r>
            <a:endParaRPr lang="da-DK" dirty="0"/>
          </a:p>
        </p:txBody>
      </p:sp>
    </p:spTree>
    <p:extLst>
      <p:ext uri="{BB962C8B-B14F-4D97-AF65-F5344CB8AC3E}">
        <p14:creationId xmlns:p14="http://schemas.microsoft.com/office/powerpoint/2010/main" val="3781486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
        <p:nvSpPr>
          <p:cNvPr id="4" name="Rektangel 3"/>
          <p:cNvSpPr/>
          <p:nvPr/>
        </p:nvSpPr>
        <p:spPr>
          <a:xfrm>
            <a:off x="1691680" y="1556792"/>
            <a:ext cx="5400600" cy="2585323"/>
          </a:xfrm>
          <a:prstGeom prst="rect">
            <a:avLst/>
          </a:prstGeom>
          <a:noFill/>
        </p:spPr>
        <p:txBody>
          <a:bodyPr wrap="square" lIns="91440" tIns="45720" rIns="91440" bIns="45720">
            <a:spAutoFit/>
          </a:bodyPr>
          <a:lstStyle/>
          <a:p>
            <a:pPr algn="ctr"/>
            <a:r>
              <a:rPr lang="da-DK"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Spørgsmål til </a:t>
            </a:r>
          </a:p>
          <a:p>
            <a:pPr algn="ctr"/>
            <a:r>
              <a:rPr lang="da-DK"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de præsenterede</a:t>
            </a:r>
          </a:p>
          <a:p>
            <a:pPr algn="ctr"/>
            <a:r>
              <a:rPr lang="da-DK"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retningslinjer</a:t>
            </a:r>
            <a:endParaRPr lang="da-DK"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98386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891853" y="2765971"/>
            <a:ext cx="7358063" cy="15236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l">
              <a:defRPr/>
            </a:pPr>
            <a:endParaRPr lang="da-DK" dirty="0">
              <a:solidFill>
                <a:srgbClr val="686F76"/>
              </a:solidFill>
              <a:latin typeface="Gill Sans" charset="0"/>
              <a:ea typeface="ＭＳ Ｐゴシック" charset="0"/>
              <a:sym typeface="Gill Sans" charset="0"/>
            </a:endParaRPr>
          </a:p>
        </p:txBody>
      </p:sp>
      <p:sp>
        <p:nvSpPr>
          <p:cNvPr id="4100" name="AutoShape 4"/>
          <p:cNvSpPr>
            <a:spLocks/>
          </p:cNvSpPr>
          <p:nvPr/>
        </p:nvSpPr>
        <p:spPr bwMode="auto">
          <a:xfrm>
            <a:off x="724073" y="846838"/>
            <a:ext cx="7907447" cy="58353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endParaRPr lang="da-DK" sz="1700" dirty="0">
              <a:solidFill>
                <a:srgbClr val="686F76"/>
              </a:solidFill>
              <a:latin typeface="Open Sans" pitchFamily="3" charset="0"/>
              <a:sym typeface="Open Sans" pitchFamily="3" charset="0"/>
            </a:endParaRPr>
          </a:p>
        </p:txBody>
      </p:sp>
      <p:sp>
        <p:nvSpPr>
          <p:cNvPr id="11" name="AutoShape 3"/>
          <p:cNvSpPr>
            <a:spLocks/>
          </p:cNvSpPr>
          <p:nvPr/>
        </p:nvSpPr>
        <p:spPr bwMode="auto">
          <a:xfrm>
            <a:off x="0" y="6321670"/>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076"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
        <p:nvSpPr>
          <p:cNvPr id="4" name="Titel 3"/>
          <p:cNvSpPr>
            <a:spLocks noGrp="1"/>
          </p:cNvSpPr>
          <p:nvPr>
            <p:ph type="title"/>
          </p:nvPr>
        </p:nvSpPr>
        <p:spPr/>
        <p:txBody>
          <a:bodyPr>
            <a:normAutofit/>
          </a:bodyPr>
          <a:lstStyle/>
          <a:p>
            <a:r>
              <a:rPr lang="da-DK" sz="3200" dirty="0" smtClean="0"/>
              <a:t>Patologiprocedurer og molekylærpatologiske analyser ved brystkræft</a:t>
            </a:r>
            <a:endParaRPr lang="da-DK" sz="3200" dirty="0"/>
          </a:p>
        </p:txBody>
      </p:sp>
      <p:pic>
        <p:nvPicPr>
          <p:cNvPr id="7" name="Pladsholder til indhold 6"/>
          <p:cNvPicPr>
            <a:picLocks noGrp="1" noChangeAspect="1"/>
          </p:cNvPicPr>
          <p:nvPr>
            <p:ph sz="half" idx="1"/>
          </p:nvPr>
        </p:nvPicPr>
        <p:blipFill rotWithShape="1">
          <a:blip r:embed="rId3"/>
          <a:srcRect r="1092"/>
          <a:stretch/>
        </p:blipFill>
        <p:spPr>
          <a:xfrm>
            <a:off x="849535" y="1600200"/>
            <a:ext cx="3218409" cy="4525963"/>
          </a:xfrm>
          <a:prstGeom prst="rect">
            <a:avLst/>
          </a:prstGeom>
        </p:spPr>
      </p:pic>
      <p:pic>
        <p:nvPicPr>
          <p:cNvPr id="8" name="Pladsholder til indhold 7"/>
          <p:cNvPicPr>
            <a:picLocks noGrp="1" noChangeAspect="1"/>
          </p:cNvPicPr>
          <p:nvPr>
            <p:ph sz="half" idx="2"/>
          </p:nvPr>
        </p:nvPicPr>
        <p:blipFill>
          <a:blip r:embed="rId4"/>
          <a:stretch>
            <a:fillRect/>
          </a:stretch>
        </p:blipFill>
        <p:spPr>
          <a:xfrm>
            <a:off x="4333894" y="2132856"/>
            <a:ext cx="4379546" cy="3611542"/>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Molekylærpatologiske markøranalyser </a:t>
            </a:r>
            <a:endParaRPr lang="da-DK" dirty="0"/>
          </a:p>
        </p:txBody>
      </p:sp>
      <p:sp>
        <p:nvSpPr>
          <p:cNvPr id="3" name="Pladsholder til indhold 2"/>
          <p:cNvSpPr>
            <a:spLocks noGrp="1"/>
          </p:cNvSpPr>
          <p:nvPr>
            <p:ph idx="1"/>
          </p:nvPr>
        </p:nvSpPr>
        <p:spPr/>
        <p:txBody>
          <a:bodyPr>
            <a:normAutofit fontScale="62500" lnSpcReduction="20000"/>
          </a:bodyPr>
          <a:lstStyle/>
          <a:p>
            <a:r>
              <a:rPr lang="da-DK" dirty="0" smtClean="0"/>
              <a:t>PAM50 </a:t>
            </a:r>
          </a:p>
          <a:p>
            <a:pPr lvl="1"/>
            <a:r>
              <a:rPr lang="da-DK" dirty="0" smtClean="0"/>
              <a:t>udføres ved tumorer med lav ER ekspression (1-9%)</a:t>
            </a:r>
          </a:p>
          <a:p>
            <a:pPr lvl="1"/>
            <a:r>
              <a:rPr lang="da-DK" dirty="0" smtClean="0"/>
              <a:t>Kun tumorer med </a:t>
            </a:r>
            <a:r>
              <a:rPr lang="da-DK" dirty="0" err="1" smtClean="0"/>
              <a:t>luminal</a:t>
            </a:r>
            <a:r>
              <a:rPr lang="da-DK" dirty="0" smtClean="0"/>
              <a:t> subtype tilbydes antihormon behandling.</a:t>
            </a:r>
          </a:p>
          <a:p>
            <a:pPr marL="457200" lvl="1" indent="0">
              <a:buNone/>
            </a:pPr>
            <a:endParaRPr lang="da-DK" dirty="0" smtClean="0"/>
          </a:p>
          <a:p>
            <a:r>
              <a:rPr lang="da-DK" dirty="0" smtClean="0"/>
              <a:t>Tumorinfiltrerende lymfocytter (</a:t>
            </a:r>
            <a:r>
              <a:rPr lang="da-DK" dirty="0" err="1" smtClean="0"/>
              <a:t>Tils</a:t>
            </a:r>
            <a:r>
              <a:rPr lang="da-DK" dirty="0" smtClean="0"/>
              <a:t>)</a:t>
            </a:r>
          </a:p>
          <a:p>
            <a:pPr lvl="1"/>
            <a:r>
              <a:rPr lang="da-DK" dirty="0" smtClean="0"/>
              <a:t>Omfang angives ved aflæsning på HE snit. </a:t>
            </a:r>
          </a:p>
          <a:p>
            <a:pPr lvl="1"/>
            <a:r>
              <a:rPr lang="da-DK" dirty="0" smtClean="0"/>
              <a:t>Der opfordres til at </a:t>
            </a:r>
            <a:r>
              <a:rPr lang="da-DK" dirty="0" err="1" smtClean="0"/>
              <a:t>Tils</a:t>
            </a:r>
            <a:r>
              <a:rPr lang="da-DK" dirty="0" smtClean="0"/>
              <a:t> som minimum angives ved ER og HER2 negativ (dobbelt negativ) og HER2 positiv sygdom.</a:t>
            </a:r>
          </a:p>
          <a:p>
            <a:pPr lvl="1"/>
            <a:r>
              <a:rPr lang="da-DK" dirty="0" smtClean="0"/>
              <a:t>Ingen klinisk behandlingsmæssig konsekvens på nuværende tidspunkt.</a:t>
            </a:r>
          </a:p>
          <a:p>
            <a:pPr marL="457200" lvl="1" indent="0">
              <a:buNone/>
            </a:pPr>
            <a:endParaRPr lang="da-DK" dirty="0"/>
          </a:p>
          <a:p>
            <a:r>
              <a:rPr lang="da-DK" dirty="0" smtClean="0"/>
              <a:t>PD-L1</a:t>
            </a:r>
          </a:p>
          <a:p>
            <a:pPr lvl="1"/>
            <a:r>
              <a:rPr lang="da-DK" dirty="0" err="1" smtClean="0"/>
              <a:t>Immunhistokemisk</a:t>
            </a:r>
            <a:r>
              <a:rPr lang="da-DK" dirty="0" smtClean="0"/>
              <a:t> farvning ved metastaserende dobbelt negativ sygdom.</a:t>
            </a:r>
          </a:p>
          <a:p>
            <a:pPr lvl="1"/>
            <a:r>
              <a:rPr lang="da-DK" dirty="0" smtClean="0"/>
              <a:t>Aflæsning udføres svarende til immuncellerne med cut-</a:t>
            </a:r>
            <a:r>
              <a:rPr lang="da-DK" dirty="0" err="1" smtClean="0"/>
              <a:t>off</a:t>
            </a:r>
            <a:r>
              <a:rPr lang="da-DK" dirty="0" smtClean="0"/>
              <a:t> ≥1%. </a:t>
            </a:r>
          </a:p>
          <a:p>
            <a:pPr lvl="1"/>
            <a:r>
              <a:rPr lang="da-DK" dirty="0" smtClean="0"/>
              <a:t>Ved PD-L1 positiv status (≥</a:t>
            </a:r>
            <a:r>
              <a:rPr lang="da-DK" dirty="0"/>
              <a:t>1</a:t>
            </a:r>
            <a:r>
              <a:rPr lang="da-DK" dirty="0" smtClean="0"/>
              <a:t>%) kan pt. tilbydes </a:t>
            </a:r>
            <a:r>
              <a:rPr lang="da-DK" dirty="0" err="1" smtClean="0"/>
              <a:t>Atezolizumab</a:t>
            </a:r>
            <a:r>
              <a:rPr lang="da-DK" dirty="0" smtClean="0"/>
              <a:t>.</a:t>
            </a:r>
            <a:endParaRPr lang="da-DK" dirty="0"/>
          </a:p>
          <a:p>
            <a:pPr marL="0" indent="0">
              <a:buNone/>
            </a:pPr>
            <a:endParaRPr lang="da-DK" dirty="0"/>
          </a:p>
          <a:p>
            <a:endParaRPr lang="da-DK" dirty="0" smtClean="0"/>
          </a:p>
          <a:p>
            <a:pPr marL="0" indent="0">
              <a:buNone/>
            </a:pPr>
            <a:endParaRPr lang="da-DK" dirty="0"/>
          </a:p>
        </p:txBody>
      </p:sp>
      <p:sp>
        <p:nvSpPr>
          <p:cNvPr id="4" name="AutoShape 3"/>
          <p:cNvSpPr>
            <a:spLocks/>
          </p:cNvSpPr>
          <p:nvPr/>
        </p:nvSpPr>
        <p:spPr bwMode="auto">
          <a:xfrm>
            <a:off x="0" y="6321670"/>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5"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Tree>
    <p:extLst>
      <p:ext uri="{BB962C8B-B14F-4D97-AF65-F5344CB8AC3E}">
        <p14:creationId xmlns:p14="http://schemas.microsoft.com/office/powerpoint/2010/main" val="433189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1705" y="261693"/>
            <a:ext cx="8229600" cy="1143000"/>
          </a:xfrm>
        </p:spPr>
        <p:txBody>
          <a:bodyPr>
            <a:normAutofit/>
          </a:bodyPr>
          <a:lstStyle/>
          <a:p>
            <a:r>
              <a:rPr lang="da-DK" sz="3200" dirty="0" err="1" smtClean="0"/>
              <a:t>Residual</a:t>
            </a:r>
            <a:r>
              <a:rPr lang="da-DK" sz="3200" dirty="0" smtClean="0"/>
              <a:t> Cancer </a:t>
            </a:r>
            <a:r>
              <a:rPr lang="da-DK" sz="3200" dirty="0" err="1" smtClean="0"/>
              <a:t>Burden</a:t>
            </a:r>
            <a:r>
              <a:rPr lang="da-DK" sz="3200" dirty="0" smtClean="0"/>
              <a:t> og revision af patologi web-indberetningsskemaer</a:t>
            </a:r>
            <a:endParaRPr lang="da-DK" sz="3200" dirty="0"/>
          </a:p>
        </p:txBody>
      </p:sp>
      <p:sp>
        <p:nvSpPr>
          <p:cNvPr id="3" name="Pladsholder til indhold 2"/>
          <p:cNvSpPr>
            <a:spLocks noGrp="1"/>
          </p:cNvSpPr>
          <p:nvPr>
            <p:ph idx="1"/>
          </p:nvPr>
        </p:nvSpPr>
        <p:spPr/>
        <p:txBody>
          <a:bodyPr>
            <a:normAutofit fontScale="77500" lnSpcReduction="20000"/>
          </a:bodyPr>
          <a:lstStyle/>
          <a:p>
            <a:r>
              <a:rPr lang="da-DK" dirty="0" err="1" smtClean="0"/>
              <a:t>Residual</a:t>
            </a:r>
            <a:r>
              <a:rPr lang="da-DK" dirty="0" smtClean="0"/>
              <a:t> Cancer </a:t>
            </a:r>
            <a:r>
              <a:rPr lang="da-DK" dirty="0" err="1" smtClean="0"/>
              <a:t>Burden</a:t>
            </a:r>
            <a:r>
              <a:rPr lang="da-DK" dirty="0" smtClean="0"/>
              <a:t> (RCB)</a:t>
            </a:r>
          </a:p>
          <a:p>
            <a:pPr lvl="1"/>
            <a:r>
              <a:rPr lang="da-DK" dirty="0" smtClean="0"/>
              <a:t>Algoritmen/formlen for udregning af RCB er implementeret i DBCG neo-</a:t>
            </a:r>
            <a:r>
              <a:rPr lang="da-DK" dirty="0" err="1" smtClean="0"/>
              <a:t>lumpektomi</a:t>
            </a:r>
            <a:r>
              <a:rPr lang="da-DK" dirty="0" smtClean="0"/>
              <a:t> og neo-</a:t>
            </a:r>
            <a:r>
              <a:rPr lang="da-DK" dirty="0" err="1" smtClean="0"/>
              <a:t>mastektomi</a:t>
            </a:r>
            <a:r>
              <a:rPr lang="da-DK" dirty="0" smtClean="0"/>
              <a:t> skemaer</a:t>
            </a:r>
          </a:p>
          <a:p>
            <a:pPr lvl="1"/>
            <a:endParaRPr lang="da-DK" dirty="0" smtClean="0"/>
          </a:p>
          <a:p>
            <a:pPr lvl="1"/>
            <a:endParaRPr lang="da-DK" dirty="0" smtClean="0"/>
          </a:p>
          <a:p>
            <a:pPr lvl="1"/>
            <a:endParaRPr lang="da-DK" dirty="0" smtClean="0"/>
          </a:p>
          <a:p>
            <a:endParaRPr lang="da-DK" dirty="0" smtClean="0"/>
          </a:p>
          <a:p>
            <a:pPr marL="0" indent="0">
              <a:buNone/>
            </a:pPr>
            <a:endParaRPr lang="da-DK" dirty="0"/>
          </a:p>
          <a:p>
            <a:endParaRPr lang="da-DK" dirty="0" smtClean="0"/>
          </a:p>
          <a:p>
            <a:r>
              <a:rPr lang="da-DK" dirty="0" smtClean="0"/>
              <a:t>Revision af Patologiskemaer</a:t>
            </a:r>
          </a:p>
          <a:p>
            <a:pPr lvl="1"/>
            <a:r>
              <a:rPr lang="da-DK" dirty="0" smtClean="0"/>
              <a:t>Indtastning af biomarkørstatus – for op til 3 tumorer (alle skemaer)</a:t>
            </a:r>
          </a:p>
          <a:p>
            <a:pPr lvl="1"/>
            <a:r>
              <a:rPr lang="da-DK" dirty="0" smtClean="0"/>
              <a:t>RCB indeks og RCB klasse (neo-skemaer)</a:t>
            </a:r>
          </a:p>
          <a:p>
            <a:pPr marL="457200" lvl="1" indent="0">
              <a:buNone/>
            </a:pPr>
            <a:endParaRPr lang="da-DK" dirty="0"/>
          </a:p>
        </p:txBody>
      </p:sp>
      <p:sp>
        <p:nvSpPr>
          <p:cNvPr id="6" name="AutoShape 3"/>
          <p:cNvSpPr>
            <a:spLocks/>
          </p:cNvSpPr>
          <p:nvPr/>
        </p:nvSpPr>
        <p:spPr bwMode="auto">
          <a:xfrm>
            <a:off x="0" y="6321670"/>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7"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pic>
        <p:nvPicPr>
          <p:cNvPr id="4" name="Billede 3"/>
          <p:cNvPicPr>
            <a:picLocks noChangeAspect="1"/>
          </p:cNvPicPr>
          <p:nvPr/>
        </p:nvPicPr>
        <p:blipFill rotWithShape="1">
          <a:blip r:embed="rId3"/>
          <a:srcRect t="20966" b="12180"/>
          <a:stretch/>
        </p:blipFill>
        <p:spPr>
          <a:xfrm>
            <a:off x="1259632" y="2708920"/>
            <a:ext cx="6857167" cy="1584176"/>
          </a:xfrm>
          <a:prstGeom prst="rect">
            <a:avLst/>
          </a:prstGeom>
        </p:spPr>
      </p:pic>
    </p:spTree>
    <p:extLst>
      <p:ext uri="{BB962C8B-B14F-4D97-AF65-F5344CB8AC3E}">
        <p14:creationId xmlns:p14="http://schemas.microsoft.com/office/powerpoint/2010/main" val="2960039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891853" y="2765971"/>
            <a:ext cx="7358063" cy="15236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l">
              <a:defRPr/>
            </a:pPr>
            <a:endParaRPr lang="da-DK" dirty="0">
              <a:solidFill>
                <a:srgbClr val="686F76"/>
              </a:solidFill>
              <a:latin typeface="Gill Sans" charset="0"/>
              <a:ea typeface="ＭＳ Ｐゴシック" charset="0"/>
              <a:sym typeface="Gill Sans" charset="0"/>
            </a:endParaRPr>
          </a:p>
        </p:txBody>
      </p:sp>
      <p:sp>
        <p:nvSpPr>
          <p:cNvPr id="4100" name="AutoShape 4"/>
          <p:cNvSpPr>
            <a:spLocks/>
          </p:cNvSpPr>
          <p:nvPr/>
        </p:nvSpPr>
        <p:spPr bwMode="auto">
          <a:xfrm>
            <a:off x="724073" y="846838"/>
            <a:ext cx="7907447" cy="58353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endParaRPr lang="da-DK" sz="1700" dirty="0">
              <a:solidFill>
                <a:srgbClr val="686F76"/>
              </a:solidFill>
              <a:latin typeface="Open Sans" pitchFamily="3" charset="0"/>
              <a:sym typeface="Open Sans" pitchFamily="3" charset="0"/>
            </a:endParaRPr>
          </a:p>
        </p:txBody>
      </p:sp>
      <p:sp>
        <p:nvSpPr>
          <p:cNvPr id="11"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076" name="Billede 1"/>
          <p:cNvPicPr>
            <a:picLocks noChangeAspect="1"/>
          </p:cNvPicPr>
          <p:nvPr/>
        </p:nvPicPr>
        <p:blipFill>
          <a:blip r:embed="rId3" cstate="print"/>
          <a:srcRect r="63960"/>
          <a:stretch>
            <a:fillRect/>
          </a:stretch>
        </p:blipFill>
        <p:spPr bwMode="auto">
          <a:xfrm rot="-5400000">
            <a:off x="416487" y="6197216"/>
            <a:ext cx="348301" cy="766072"/>
          </a:xfrm>
          <a:prstGeom prst="rect">
            <a:avLst/>
          </a:prstGeom>
          <a:noFill/>
          <a:ln w="9525">
            <a:noFill/>
            <a:miter lim="800000"/>
            <a:headEnd/>
            <a:tailEnd/>
          </a:ln>
        </p:spPr>
      </p:pic>
      <p:sp>
        <p:nvSpPr>
          <p:cNvPr id="2" name="Titel 1"/>
          <p:cNvSpPr>
            <a:spLocks noGrp="1"/>
          </p:cNvSpPr>
          <p:nvPr>
            <p:ph type="title"/>
          </p:nvPr>
        </p:nvSpPr>
        <p:spPr/>
        <p:txBody>
          <a:bodyPr>
            <a:normAutofit fontScale="90000"/>
          </a:bodyPr>
          <a:lstStyle/>
          <a:p>
            <a:r>
              <a:rPr lang="da-DK" dirty="0"/>
              <a:t>Postoperativ strålebehandling </a:t>
            </a:r>
            <a:br>
              <a:rPr lang="da-DK" dirty="0"/>
            </a:br>
            <a:r>
              <a:rPr lang="da-DK" dirty="0"/>
              <a:t>af brystkræft</a:t>
            </a:r>
          </a:p>
        </p:txBody>
      </p:sp>
      <p:pic>
        <p:nvPicPr>
          <p:cNvPr id="6" name="Pladsholder til indhold 5"/>
          <p:cNvPicPr>
            <a:picLocks noGrp="1" noChangeAspect="1"/>
          </p:cNvPicPr>
          <p:nvPr>
            <p:ph idx="1"/>
          </p:nvPr>
        </p:nvPicPr>
        <p:blipFill>
          <a:blip r:embed="rId4"/>
          <a:stretch>
            <a:fillRect/>
          </a:stretch>
        </p:blipFill>
        <p:spPr>
          <a:xfrm>
            <a:off x="4543747" y="2348880"/>
            <a:ext cx="4276725" cy="2924175"/>
          </a:xfrm>
          <a:prstGeom prst="rect">
            <a:avLst/>
          </a:prstGeom>
        </p:spPr>
      </p:pic>
      <p:sp>
        <p:nvSpPr>
          <p:cNvPr id="7" name="Rektangel 6"/>
          <p:cNvSpPr/>
          <p:nvPr/>
        </p:nvSpPr>
        <p:spPr>
          <a:xfrm>
            <a:off x="251520" y="2636912"/>
            <a:ext cx="3168352" cy="646331"/>
          </a:xfrm>
          <a:prstGeom prst="rect">
            <a:avLst/>
          </a:prstGeom>
          <a:ln w="25400">
            <a:solidFill>
              <a:schemeClr val="tx2"/>
            </a:solidFill>
          </a:ln>
        </p:spPr>
        <p:txBody>
          <a:bodyPr wrap="square">
            <a:spAutoFit/>
          </a:bodyPr>
          <a:lstStyle/>
          <a:p>
            <a:pPr>
              <a:spcAft>
                <a:spcPts val="0"/>
              </a:spcAft>
            </a:pPr>
            <a:r>
              <a:rPr lang="da-DK" dirty="0">
                <a:latin typeface="Arial" panose="020B0604020202020204" pitchFamily="34" charset="0"/>
                <a:ea typeface="Times New Roman" panose="02020603050405020304" pitchFamily="18" charset="0"/>
                <a:cs typeface="Times New Roman" panose="02020603050405020304" pitchFamily="18" charset="0"/>
              </a:rPr>
              <a:t>5.1 </a:t>
            </a:r>
            <a:r>
              <a:rPr lang="da-DK" dirty="0" err="1">
                <a:latin typeface="Arial" panose="020B0604020202020204" pitchFamily="34" charset="0"/>
                <a:ea typeface="Times New Roman" panose="02020603050405020304" pitchFamily="18" charset="0"/>
                <a:cs typeface="Times New Roman" panose="02020603050405020304" pitchFamily="18" charset="0"/>
              </a:rPr>
              <a:t>DBCG’s</a:t>
            </a:r>
            <a:r>
              <a:rPr lang="da-DK" dirty="0">
                <a:latin typeface="Arial" panose="020B0604020202020204" pitchFamily="34" charset="0"/>
                <a:ea typeface="Times New Roman" panose="02020603050405020304" pitchFamily="18" charset="0"/>
                <a:cs typeface="Times New Roman" panose="02020603050405020304" pitchFamily="18" charset="0"/>
              </a:rPr>
              <a:t> anbefalinger for </a:t>
            </a:r>
            <a:br>
              <a:rPr lang="da-DK" dirty="0">
                <a:latin typeface="Arial" panose="020B0604020202020204" pitchFamily="34" charset="0"/>
                <a:ea typeface="Times New Roman" panose="02020603050405020304" pitchFamily="18" charset="0"/>
                <a:cs typeface="Times New Roman" panose="02020603050405020304" pitchFamily="18" charset="0"/>
              </a:rPr>
            </a:br>
            <a:r>
              <a:rPr lang="da-DK" dirty="0">
                <a:latin typeface="Arial" panose="020B0604020202020204" pitchFamily="34" charset="0"/>
                <a:ea typeface="Times New Roman" panose="02020603050405020304" pitchFamily="18" charset="0"/>
                <a:cs typeface="Times New Roman" panose="02020603050405020304" pitchFamily="18" charset="0"/>
              </a:rPr>
              <a:t>postoperativ strålebehandling</a:t>
            </a:r>
          </a:p>
        </p:txBody>
      </p:sp>
      <p:sp>
        <p:nvSpPr>
          <p:cNvPr id="8" name="Rektangel 7"/>
          <p:cNvSpPr/>
          <p:nvPr/>
        </p:nvSpPr>
        <p:spPr>
          <a:xfrm>
            <a:off x="251520" y="4294837"/>
            <a:ext cx="3168352" cy="646331"/>
          </a:xfrm>
          <a:prstGeom prst="rect">
            <a:avLst/>
          </a:prstGeom>
          <a:ln w="25400">
            <a:solidFill>
              <a:schemeClr val="tx2"/>
            </a:solidFill>
          </a:ln>
        </p:spPr>
        <p:txBody>
          <a:bodyPr wrap="square">
            <a:spAutoFit/>
          </a:bodyPr>
          <a:lstStyle/>
          <a:p>
            <a:r>
              <a:rPr lang="da-DK" dirty="0">
                <a:latin typeface="Arial" panose="020B0604020202020204" pitchFamily="34" charset="0"/>
                <a:ea typeface="Times New Roman" panose="02020603050405020304" pitchFamily="18" charset="0"/>
                <a:cs typeface="Times New Roman" panose="02020603050405020304" pitchFamily="18" charset="0"/>
              </a:rPr>
              <a:t>5.2 CT-baseret postoperativ strålebehandling</a:t>
            </a:r>
            <a:endParaRPr lang="da-DK" dirty="0"/>
          </a:p>
        </p:txBody>
      </p:sp>
      <p:sp>
        <p:nvSpPr>
          <p:cNvPr id="9" name="Højrepil 8"/>
          <p:cNvSpPr/>
          <p:nvPr/>
        </p:nvSpPr>
        <p:spPr>
          <a:xfrm>
            <a:off x="3707904" y="2765085"/>
            <a:ext cx="504056" cy="4303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Højrepil 13"/>
          <p:cNvSpPr/>
          <p:nvPr/>
        </p:nvSpPr>
        <p:spPr>
          <a:xfrm>
            <a:off x="3707904" y="4438853"/>
            <a:ext cx="504056" cy="4303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51644189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891853" y="2765971"/>
            <a:ext cx="7358063" cy="15236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l">
              <a:defRPr/>
            </a:pPr>
            <a:endParaRPr lang="da-DK" dirty="0">
              <a:solidFill>
                <a:srgbClr val="686F76"/>
              </a:solidFill>
              <a:latin typeface="Gill Sans" charset="0"/>
              <a:ea typeface="ＭＳ Ｐゴシック" charset="0"/>
              <a:sym typeface="Gill Sans" charset="0"/>
            </a:endParaRPr>
          </a:p>
        </p:txBody>
      </p:sp>
      <p:sp>
        <p:nvSpPr>
          <p:cNvPr id="4100" name="AutoShape 4"/>
          <p:cNvSpPr>
            <a:spLocks/>
          </p:cNvSpPr>
          <p:nvPr/>
        </p:nvSpPr>
        <p:spPr bwMode="auto">
          <a:xfrm>
            <a:off x="724073" y="846838"/>
            <a:ext cx="7907447" cy="58353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endParaRPr lang="da-DK" sz="1700" dirty="0">
              <a:solidFill>
                <a:srgbClr val="686F76"/>
              </a:solidFill>
              <a:latin typeface="Open Sans" pitchFamily="3" charset="0"/>
              <a:sym typeface="Open Sans" pitchFamily="3" charset="0"/>
            </a:endParaRPr>
          </a:p>
        </p:txBody>
      </p:sp>
      <p:sp>
        <p:nvSpPr>
          <p:cNvPr id="11"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076" name="Billede 1"/>
          <p:cNvPicPr>
            <a:picLocks noChangeAspect="1"/>
          </p:cNvPicPr>
          <p:nvPr/>
        </p:nvPicPr>
        <p:blipFill>
          <a:blip r:embed="rId3" cstate="print"/>
          <a:srcRect r="63960"/>
          <a:stretch>
            <a:fillRect/>
          </a:stretch>
        </p:blipFill>
        <p:spPr bwMode="auto">
          <a:xfrm rot="-5400000">
            <a:off x="416487" y="6197216"/>
            <a:ext cx="348301" cy="766072"/>
          </a:xfrm>
          <a:prstGeom prst="rect">
            <a:avLst/>
          </a:prstGeom>
          <a:noFill/>
          <a:ln w="9525">
            <a:noFill/>
            <a:miter lim="800000"/>
            <a:headEnd/>
            <a:tailEnd/>
          </a:ln>
        </p:spPr>
      </p:pic>
      <p:pic>
        <p:nvPicPr>
          <p:cNvPr id="15" name="Pladsholder til indhold 3"/>
          <p:cNvPicPr>
            <a:picLocks noChangeAspect="1"/>
          </p:cNvPicPr>
          <p:nvPr/>
        </p:nvPicPr>
        <p:blipFill>
          <a:blip r:embed="rId4"/>
          <a:stretch>
            <a:fillRect/>
          </a:stretch>
        </p:blipFill>
        <p:spPr>
          <a:xfrm>
            <a:off x="467544" y="1324224"/>
            <a:ext cx="3605366" cy="2294500"/>
          </a:xfrm>
          <a:prstGeom prst="rect">
            <a:avLst/>
          </a:prstGeom>
          <a:ln w="25400">
            <a:solidFill>
              <a:schemeClr val="tx2"/>
            </a:solidFill>
          </a:ln>
        </p:spPr>
      </p:pic>
      <p:sp>
        <p:nvSpPr>
          <p:cNvPr id="16" name="Tekstfelt 15"/>
          <p:cNvSpPr txBox="1"/>
          <p:nvPr/>
        </p:nvSpPr>
        <p:spPr>
          <a:xfrm>
            <a:off x="457200" y="3861048"/>
            <a:ext cx="3615710" cy="2262158"/>
          </a:xfrm>
          <a:prstGeom prst="rect">
            <a:avLst/>
          </a:prstGeom>
          <a:noFill/>
          <a:ln w="25400">
            <a:solidFill>
              <a:schemeClr val="tx2"/>
            </a:solidFill>
          </a:ln>
        </p:spPr>
        <p:txBody>
          <a:bodyPr wrap="square" rtlCol="0">
            <a:spAutoFit/>
          </a:bodyPr>
          <a:lstStyle/>
          <a:p>
            <a:r>
              <a:rPr lang="da-DK" sz="1200" b="1" dirty="0"/>
              <a:t>Den Nationale Dosisplanbank</a:t>
            </a:r>
          </a:p>
          <a:p>
            <a:endParaRPr lang="da-DK" sz="1200" b="1" dirty="0"/>
          </a:p>
          <a:p>
            <a:pPr>
              <a:lnSpc>
                <a:spcPts val="1800"/>
              </a:lnSpc>
            </a:pPr>
            <a:r>
              <a:rPr lang="da-DK" sz="1200" dirty="0"/>
              <a:t>Det anbefales, at middeldosis i </a:t>
            </a:r>
            <a:r>
              <a:rPr lang="da-DK" sz="1200" dirty="0" err="1"/>
              <a:t>CTVp_breast</a:t>
            </a:r>
            <a:r>
              <a:rPr lang="da-DK" sz="1200" dirty="0"/>
              <a:t>/</a:t>
            </a:r>
            <a:r>
              <a:rPr lang="da-DK" sz="1200" dirty="0" err="1"/>
              <a:t>chestwall</a:t>
            </a:r>
            <a:r>
              <a:rPr lang="da-DK" sz="1200" dirty="0"/>
              <a:t>/ </a:t>
            </a:r>
            <a:r>
              <a:rPr lang="da-DK" sz="1200" dirty="0" err="1"/>
              <a:t>partial</a:t>
            </a:r>
            <a:r>
              <a:rPr lang="da-DK" sz="1200" dirty="0"/>
              <a:t> indberettes til </a:t>
            </a:r>
            <a:r>
              <a:rPr lang="da-DK" sz="1200" dirty="0" err="1"/>
              <a:t>DBCG’s</a:t>
            </a:r>
            <a:r>
              <a:rPr lang="da-DK" sz="1200" dirty="0"/>
              <a:t> sekretariat for alle patienter, der behandles i DBCG-regi. For patienter, der</a:t>
            </a:r>
          </a:p>
          <a:p>
            <a:pPr>
              <a:lnSpc>
                <a:spcPts val="1800"/>
              </a:lnSpc>
            </a:pPr>
            <a:r>
              <a:rPr lang="da-DK" sz="1200" dirty="0"/>
              <a:t>indgår i protokollerede studier godkendt af </a:t>
            </a:r>
            <a:r>
              <a:rPr lang="da-DK" sz="1200" dirty="0" err="1"/>
              <a:t>DBCG’s</a:t>
            </a:r>
            <a:r>
              <a:rPr lang="da-DK" sz="1200" dirty="0"/>
              <a:t> Radioterapiudvalg, anbefales det, at indsamling af dosisdata sker ved elektronisk overførsel af dosisplaner til Den Nationale Dosisplanbank </a:t>
            </a:r>
          </a:p>
          <a:p>
            <a:endParaRPr lang="da-DK" sz="1200" dirty="0"/>
          </a:p>
        </p:txBody>
      </p:sp>
      <p:pic>
        <p:nvPicPr>
          <p:cNvPr id="17" name="Billede 16"/>
          <p:cNvPicPr>
            <a:picLocks noChangeAspect="1"/>
          </p:cNvPicPr>
          <p:nvPr/>
        </p:nvPicPr>
        <p:blipFill>
          <a:blip r:embed="rId5"/>
          <a:stretch>
            <a:fillRect/>
          </a:stretch>
        </p:blipFill>
        <p:spPr>
          <a:xfrm>
            <a:off x="4860448" y="1268760"/>
            <a:ext cx="3744000" cy="2409962"/>
          </a:xfrm>
          <a:prstGeom prst="rect">
            <a:avLst/>
          </a:prstGeom>
        </p:spPr>
      </p:pic>
      <p:sp>
        <p:nvSpPr>
          <p:cNvPr id="19" name="Titel 1"/>
          <p:cNvSpPr>
            <a:spLocks noGrp="1"/>
          </p:cNvSpPr>
          <p:nvPr>
            <p:ph type="title"/>
          </p:nvPr>
        </p:nvSpPr>
        <p:spPr>
          <a:xfrm>
            <a:off x="457200" y="274638"/>
            <a:ext cx="8229600" cy="994122"/>
          </a:xfrm>
        </p:spPr>
        <p:txBody>
          <a:bodyPr>
            <a:normAutofit/>
          </a:bodyPr>
          <a:lstStyle/>
          <a:p>
            <a:r>
              <a:rPr lang="da-DK" dirty="0"/>
              <a:t>Postoperativ strålebehandling </a:t>
            </a:r>
          </a:p>
        </p:txBody>
      </p:sp>
      <p:sp>
        <p:nvSpPr>
          <p:cNvPr id="20" name="Tekstfelt 19"/>
          <p:cNvSpPr txBox="1"/>
          <p:nvPr/>
        </p:nvSpPr>
        <p:spPr>
          <a:xfrm>
            <a:off x="4932040" y="3861048"/>
            <a:ext cx="3615710" cy="2245102"/>
          </a:xfrm>
          <a:prstGeom prst="rect">
            <a:avLst/>
          </a:prstGeom>
          <a:noFill/>
          <a:ln w="25400">
            <a:solidFill>
              <a:schemeClr val="tx2"/>
            </a:solidFill>
          </a:ln>
        </p:spPr>
        <p:txBody>
          <a:bodyPr wrap="square" rtlCol="0">
            <a:spAutoFit/>
          </a:bodyPr>
          <a:lstStyle/>
          <a:p>
            <a:r>
              <a:rPr lang="da-DK" sz="1200" b="1" dirty="0"/>
              <a:t>DBCG PBI anbefaling</a:t>
            </a:r>
          </a:p>
          <a:p>
            <a:endParaRPr lang="da-DK" sz="1200" b="1" dirty="0"/>
          </a:p>
          <a:p>
            <a:r>
              <a:rPr lang="da-DK" sz="1200" dirty="0"/>
              <a:t>Aldersgrænse for anbefaling af PBI sænkes fra 60 år til </a:t>
            </a:r>
            <a:r>
              <a:rPr lang="da-DK" sz="1200" b="1" dirty="0">
                <a:solidFill>
                  <a:srgbClr val="FF0000"/>
                </a:solidFill>
              </a:rPr>
              <a:t>50 år</a:t>
            </a:r>
            <a:r>
              <a:rPr lang="da-DK" sz="1200" dirty="0"/>
              <a:t>, mens alle andre kriterier fastholdes:</a:t>
            </a:r>
          </a:p>
          <a:p>
            <a:endParaRPr lang="da-DK" sz="1200" dirty="0"/>
          </a:p>
          <a:p>
            <a:r>
              <a:rPr lang="da-DK" sz="1200" dirty="0"/>
              <a:t>pT1N0, unifokal, non-</a:t>
            </a:r>
            <a:r>
              <a:rPr lang="da-DK" sz="1200" dirty="0" err="1"/>
              <a:t>lobulær</a:t>
            </a:r>
            <a:r>
              <a:rPr lang="da-DK" sz="1200" dirty="0"/>
              <a:t> </a:t>
            </a:r>
            <a:r>
              <a:rPr lang="da-DK" sz="1200" dirty="0" err="1"/>
              <a:t>carcinom</a:t>
            </a:r>
            <a:r>
              <a:rPr lang="da-DK" sz="1200" dirty="0"/>
              <a:t>, ER+, HER2-, grad 1-2, margin ≥2mm, minimal DCIS.</a:t>
            </a:r>
          </a:p>
          <a:p>
            <a:endParaRPr lang="da-DK" sz="1200" dirty="0"/>
          </a:p>
          <a:p>
            <a:pPr>
              <a:lnSpc>
                <a:spcPts val="1800"/>
              </a:lnSpc>
            </a:pPr>
            <a:r>
              <a:rPr lang="da-DK" sz="1200" dirty="0"/>
              <a:t>PBI skal være ekstern RT 40Gy/15 fr</a:t>
            </a:r>
          </a:p>
          <a:p>
            <a:pPr>
              <a:lnSpc>
                <a:spcPts val="1800"/>
              </a:lnSpc>
            </a:pPr>
            <a:endParaRPr lang="da-DK" sz="1200" dirty="0"/>
          </a:p>
          <a:p>
            <a:pPr>
              <a:lnSpc>
                <a:spcPts val="1800"/>
              </a:lnSpc>
            </a:pPr>
            <a:r>
              <a:rPr lang="da-DK" sz="1200" dirty="0"/>
              <a:t>Kriterier til DBCG RT Natural </a:t>
            </a:r>
            <a:r>
              <a:rPr lang="da-DK" sz="1200" dirty="0" err="1"/>
              <a:t>trial</a:t>
            </a:r>
            <a:r>
              <a:rPr lang="da-DK" sz="1200" dirty="0"/>
              <a:t> ændres ikke</a:t>
            </a:r>
          </a:p>
        </p:txBody>
      </p:sp>
    </p:spTree>
    <p:extLst>
      <p:ext uri="{BB962C8B-B14F-4D97-AF65-F5344CB8AC3E}">
        <p14:creationId xmlns:p14="http://schemas.microsoft.com/office/powerpoint/2010/main" val="327266182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891853" y="2765971"/>
            <a:ext cx="7358063" cy="15236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l">
              <a:defRPr/>
            </a:pPr>
            <a:endParaRPr lang="da-DK" dirty="0">
              <a:solidFill>
                <a:srgbClr val="686F76"/>
              </a:solidFill>
              <a:latin typeface="Gill Sans" charset="0"/>
              <a:ea typeface="ＭＳ Ｐゴシック" charset="0"/>
              <a:sym typeface="Gill Sans" charset="0"/>
            </a:endParaRPr>
          </a:p>
        </p:txBody>
      </p:sp>
      <p:sp>
        <p:nvSpPr>
          <p:cNvPr id="4100" name="AutoShape 4"/>
          <p:cNvSpPr>
            <a:spLocks/>
          </p:cNvSpPr>
          <p:nvPr/>
        </p:nvSpPr>
        <p:spPr bwMode="auto">
          <a:xfrm>
            <a:off x="724073" y="846838"/>
            <a:ext cx="7907447" cy="58353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endParaRPr lang="da-DK" sz="1700" dirty="0">
              <a:solidFill>
                <a:srgbClr val="686F76"/>
              </a:solidFill>
              <a:latin typeface="Open Sans" pitchFamily="3" charset="0"/>
              <a:sym typeface="Open Sans" pitchFamily="3" charset="0"/>
            </a:endParaRPr>
          </a:p>
        </p:txBody>
      </p:sp>
      <p:sp>
        <p:nvSpPr>
          <p:cNvPr id="11"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076"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
        <p:nvSpPr>
          <p:cNvPr id="2" name="Titel 1"/>
          <p:cNvSpPr>
            <a:spLocks noGrp="1"/>
          </p:cNvSpPr>
          <p:nvPr>
            <p:ph type="title"/>
          </p:nvPr>
        </p:nvSpPr>
        <p:spPr>
          <a:xfrm>
            <a:off x="0" y="-609"/>
            <a:ext cx="9144000" cy="930016"/>
          </a:xfrm>
        </p:spPr>
        <p:txBody>
          <a:bodyPr>
            <a:normAutofit/>
          </a:bodyPr>
          <a:lstStyle/>
          <a:p>
            <a:r>
              <a:rPr lang="da-DK" sz="3600" dirty="0">
                <a:solidFill>
                  <a:srgbClr val="0070C0"/>
                </a:solidFill>
              </a:rPr>
              <a:t>Neoadjuverende kemoterapi ved brystkræft</a:t>
            </a:r>
          </a:p>
        </p:txBody>
      </p:sp>
      <p:sp>
        <p:nvSpPr>
          <p:cNvPr id="3" name="Pladsholder til indhold 2"/>
          <p:cNvSpPr>
            <a:spLocks noGrp="1"/>
          </p:cNvSpPr>
          <p:nvPr>
            <p:ph idx="1"/>
          </p:nvPr>
        </p:nvSpPr>
        <p:spPr>
          <a:xfrm>
            <a:off x="464920" y="861443"/>
            <a:ext cx="8229600" cy="695350"/>
          </a:xfrm>
        </p:spPr>
        <p:txBody>
          <a:bodyPr/>
          <a:lstStyle/>
          <a:p>
            <a:pPr marL="0" indent="0">
              <a:buNone/>
            </a:pPr>
            <a:r>
              <a:rPr lang="da-DK" sz="2800" dirty="0"/>
              <a:t>Udvælgelse til NACT:</a:t>
            </a:r>
          </a:p>
          <a:p>
            <a:endParaRPr lang="da-DK" dirty="0"/>
          </a:p>
        </p:txBody>
      </p:sp>
      <p:sp>
        <p:nvSpPr>
          <p:cNvPr id="12" name="Rektangel 11">
            <a:extLst>
              <a:ext uri="{FF2B5EF4-FFF2-40B4-BE49-F238E27FC236}">
                <a16:creationId xmlns:a16="http://schemas.microsoft.com/office/drawing/2014/main" xmlns="" id="{68ED7B3C-C0C3-41D9-99BA-C2C435C0C8AC}"/>
              </a:ext>
            </a:extLst>
          </p:cNvPr>
          <p:cNvSpPr/>
          <p:nvPr/>
        </p:nvSpPr>
        <p:spPr>
          <a:xfrm>
            <a:off x="501450" y="1549624"/>
            <a:ext cx="8352692" cy="4093428"/>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marL="214313" indent="-214313">
              <a:buFont typeface="Wingdings" panose="05000000000000000000" pitchFamily="2" charset="2"/>
              <a:buChar char="Ø"/>
            </a:pPr>
            <a:r>
              <a:rPr lang="da-DK" sz="2000" dirty="0"/>
              <a:t>Patienter som kan være kandidater til NACT, skal diskuteres på MDT konference</a:t>
            </a:r>
          </a:p>
          <a:p>
            <a:pPr marL="214313" indent="-214313">
              <a:buFont typeface="Wingdings" panose="05000000000000000000" pitchFamily="2" charset="2"/>
              <a:buChar char="Ø"/>
            </a:pPr>
            <a:endParaRPr lang="da-DK" sz="2000" dirty="0"/>
          </a:p>
          <a:p>
            <a:pPr marL="214313" indent="-214313">
              <a:buFont typeface="Wingdings" panose="05000000000000000000" pitchFamily="2" charset="2"/>
              <a:buChar char="Ø"/>
            </a:pPr>
            <a:r>
              <a:rPr lang="da-DK" sz="2000" dirty="0"/>
              <a:t>NACT kan tilbydes patienter, der vurderes at være kandidater til </a:t>
            </a:r>
            <a:r>
              <a:rPr lang="da-DK" sz="2000" dirty="0" err="1"/>
              <a:t>adjuverende</a:t>
            </a:r>
            <a:r>
              <a:rPr lang="da-DK" sz="2000" dirty="0"/>
              <a:t> kemoterapi og histologisk påvist invasivt c. mammae af ikke-</a:t>
            </a:r>
            <a:r>
              <a:rPr lang="da-DK" sz="2000" dirty="0" err="1"/>
              <a:t>lobulær</a:t>
            </a:r>
            <a:r>
              <a:rPr lang="da-DK" sz="2000" dirty="0"/>
              <a:t> type, og som har klinisk tumorstadie klassificeret som: </a:t>
            </a:r>
          </a:p>
          <a:p>
            <a:r>
              <a:rPr lang="da-DK" sz="2000" dirty="0"/>
              <a:t>	•	T2 (2.0 cm &lt; tumor ≤ 5.0 cm), N0-N1 </a:t>
            </a:r>
          </a:p>
          <a:p>
            <a:r>
              <a:rPr lang="da-DK" sz="2000" dirty="0"/>
              <a:t>	•	N1 sygdom</a:t>
            </a:r>
          </a:p>
          <a:p>
            <a:pPr marL="214313" indent="-214313">
              <a:buFont typeface="Wingdings" panose="05000000000000000000" pitchFamily="2" charset="2"/>
              <a:buChar char="Ø"/>
            </a:pPr>
            <a:endParaRPr lang="da-DK" sz="2000" dirty="0"/>
          </a:p>
          <a:p>
            <a:pPr marL="214313" indent="-214313">
              <a:buFont typeface="Wingdings" panose="05000000000000000000" pitchFamily="2" charset="2"/>
              <a:buChar char="Ø"/>
            </a:pPr>
            <a:r>
              <a:rPr lang="da-DK" sz="2000" dirty="0"/>
              <a:t>NACT kan under særlige omstændigheder tilbydes patienter med N0 tumorer under 2 cm af ikke-</a:t>
            </a:r>
            <a:r>
              <a:rPr lang="da-DK" sz="2000" dirty="0" err="1"/>
              <a:t>lobulær</a:t>
            </a:r>
            <a:r>
              <a:rPr lang="da-DK" sz="2000" dirty="0"/>
              <a:t> type, der på MDT vurderes at være kandidater til kemoterapi, hvis det skønnes at præoperativ behandling, er gunstig for patienten.</a:t>
            </a:r>
          </a:p>
        </p:txBody>
      </p:sp>
    </p:spTree>
    <p:extLst>
      <p:ext uri="{BB962C8B-B14F-4D97-AF65-F5344CB8AC3E}">
        <p14:creationId xmlns:p14="http://schemas.microsoft.com/office/powerpoint/2010/main" val="354566034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891853" y="2765971"/>
            <a:ext cx="7358063" cy="15236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l">
              <a:defRPr/>
            </a:pPr>
            <a:endParaRPr lang="da-DK" dirty="0">
              <a:solidFill>
                <a:srgbClr val="686F76"/>
              </a:solidFill>
              <a:latin typeface="Gill Sans" charset="0"/>
              <a:ea typeface="ＭＳ Ｐゴシック" charset="0"/>
              <a:sym typeface="Gill Sans" charset="0"/>
            </a:endParaRPr>
          </a:p>
        </p:txBody>
      </p:sp>
      <p:sp>
        <p:nvSpPr>
          <p:cNvPr id="4100" name="AutoShape 4"/>
          <p:cNvSpPr>
            <a:spLocks/>
          </p:cNvSpPr>
          <p:nvPr/>
        </p:nvSpPr>
        <p:spPr bwMode="auto">
          <a:xfrm>
            <a:off x="724073" y="846838"/>
            <a:ext cx="7907447" cy="58353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endParaRPr lang="da-DK" sz="1700" dirty="0">
              <a:solidFill>
                <a:srgbClr val="686F76"/>
              </a:solidFill>
              <a:latin typeface="Open Sans" pitchFamily="3" charset="0"/>
              <a:sym typeface="Open Sans" pitchFamily="3" charset="0"/>
            </a:endParaRPr>
          </a:p>
        </p:txBody>
      </p:sp>
      <p:sp>
        <p:nvSpPr>
          <p:cNvPr id="11"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076"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
        <p:nvSpPr>
          <p:cNvPr id="2" name="Titel 1">
            <a:extLst>
              <a:ext uri="{FF2B5EF4-FFF2-40B4-BE49-F238E27FC236}">
                <a16:creationId xmlns:a16="http://schemas.microsoft.com/office/drawing/2014/main" xmlns="" id="{5C276B41-BD79-4E48-BEFF-5050298354D6}"/>
              </a:ext>
            </a:extLst>
          </p:cNvPr>
          <p:cNvSpPr>
            <a:spLocks noGrp="1"/>
          </p:cNvSpPr>
          <p:nvPr>
            <p:ph type="title"/>
          </p:nvPr>
        </p:nvSpPr>
        <p:spPr>
          <a:xfrm>
            <a:off x="323528" y="203077"/>
            <a:ext cx="6213376" cy="692395"/>
          </a:xfrm>
        </p:spPr>
        <p:txBody>
          <a:bodyPr>
            <a:normAutofit/>
          </a:bodyPr>
          <a:lstStyle/>
          <a:p>
            <a:pPr algn="l"/>
            <a:r>
              <a:rPr lang="da-DK" sz="2800" dirty="0"/>
              <a:t>Evaluering og kirurgi:</a:t>
            </a:r>
          </a:p>
        </p:txBody>
      </p:sp>
      <p:sp>
        <p:nvSpPr>
          <p:cNvPr id="8" name="Pladsholder til indhold 7">
            <a:extLst>
              <a:ext uri="{FF2B5EF4-FFF2-40B4-BE49-F238E27FC236}">
                <a16:creationId xmlns:a16="http://schemas.microsoft.com/office/drawing/2014/main" xmlns="" id="{5870C934-FD0C-4C26-80CA-528D9853B2B8}"/>
              </a:ext>
            </a:extLst>
          </p:cNvPr>
          <p:cNvSpPr>
            <a:spLocks noGrp="1"/>
          </p:cNvSpPr>
          <p:nvPr>
            <p:ph idx="4294967295"/>
          </p:nvPr>
        </p:nvSpPr>
        <p:spPr>
          <a:xfrm>
            <a:off x="323528" y="1136650"/>
            <a:ext cx="8820472" cy="4584700"/>
          </a:xfrm>
          <a:prstGeom prst="rect">
            <a:avLst/>
          </a:prstGeom>
        </p:spPr>
        <p:txBody>
          <a:bodyPr wrap="square">
            <a:spAutoFit/>
          </a:bodyPr>
          <a:lstStyle/>
          <a:p>
            <a:pPr marL="214313" indent="-214313">
              <a:buFont typeface="Wingdings" panose="05000000000000000000" pitchFamily="2" charset="2"/>
              <a:buChar char="Ø"/>
            </a:pPr>
            <a:r>
              <a:rPr lang="da-DK" sz="2000" dirty="0"/>
              <a:t>Tumorstørrelse inden NACT vurderes ved </a:t>
            </a:r>
            <a:r>
              <a:rPr lang="da-DK" sz="2000" dirty="0">
                <a:solidFill>
                  <a:srgbClr val="FF0000"/>
                </a:solidFill>
              </a:rPr>
              <a:t>ultralyd</a:t>
            </a:r>
          </a:p>
          <a:p>
            <a:pPr marL="214313" indent="-214313">
              <a:buFont typeface="Wingdings" panose="05000000000000000000" pitchFamily="2" charset="2"/>
              <a:buChar char="Ø"/>
            </a:pPr>
            <a:endParaRPr lang="da-DK" sz="2000" dirty="0"/>
          </a:p>
          <a:p>
            <a:pPr marL="214313" indent="-214313">
              <a:buFont typeface="Wingdings" panose="05000000000000000000" pitchFamily="2" charset="2"/>
              <a:buChar char="Ø"/>
            </a:pPr>
            <a:r>
              <a:rPr lang="da-DK" sz="2000" dirty="0"/>
              <a:t>Responsevaluering udføres med </a:t>
            </a:r>
            <a:r>
              <a:rPr lang="da-DK" sz="2000" dirty="0">
                <a:solidFill>
                  <a:srgbClr val="FF0000"/>
                </a:solidFill>
              </a:rPr>
              <a:t>MR-mammografi</a:t>
            </a:r>
            <a:r>
              <a:rPr lang="da-DK" sz="2000" dirty="0"/>
              <a:t> iht. modificerede RECIST kriterier </a:t>
            </a:r>
          </a:p>
          <a:p>
            <a:pPr marL="214313" indent="-214313">
              <a:buFont typeface="Wingdings" panose="05000000000000000000" pitchFamily="2" charset="2"/>
              <a:buChar char="Ø"/>
            </a:pPr>
            <a:endParaRPr lang="da-DK" sz="2000" dirty="0"/>
          </a:p>
          <a:p>
            <a:pPr marL="214313" indent="-214313">
              <a:buFont typeface="Wingdings" panose="05000000000000000000" pitchFamily="2" charset="2"/>
              <a:buChar char="Ø"/>
            </a:pPr>
            <a:endParaRPr lang="da-DK" sz="2000" dirty="0"/>
          </a:p>
          <a:p>
            <a:pPr marL="214313" indent="-214313">
              <a:buFont typeface="Wingdings" panose="05000000000000000000" pitchFamily="2" charset="2"/>
              <a:buChar char="Ø"/>
            </a:pPr>
            <a:r>
              <a:rPr lang="da-DK" sz="2000" dirty="0"/>
              <a:t>Operation kan foretages 7 – 10 dage efter sidste kemoterapi ved ugentlig behandling, og 3-4 uger efter sidste kemoterapi, hvis denne gives med 3 ugers interval, forudsat normalisering af biokemiske parametre </a:t>
            </a:r>
          </a:p>
          <a:p>
            <a:pPr marL="214313" indent="-214313">
              <a:buFont typeface="Wingdings" panose="05000000000000000000" pitchFamily="2" charset="2"/>
              <a:buChar char="Ø"/>
            </a:pPr>
            <a:endParaRPr lang="da-DK" sz="2000" dirty="0"/>
          </a:p>
          <a:p>
            <a:pPr marL="257175" indent="-257175">
              <a:buFont typeface="Wingdings" panose="05000000000000000000" pitchFamily="2" charset="2"/>
              <a:buChar char="Ø"/>
            </a:pPr>
            <a:endParaRPr lang="da-DK" sz="2000" dirty="0"/>
          </a:p>
          <a:p>
            <a:pPr marL="214313" indent="-214313">
              <a:buFont typeface="Wingdings" panose="05000000000000000000" pitchFamily="2" charset="2"/>
              <a:buChar char="Ø"/>
            </a:pPr>
            <a:r>
              <a:rPr lang="da-DK" sz="2000" dirty="0"/>
              <a:t>Responsvurdering foretages med </a:t>
            </a:r>
            <a:r>
              <a:rPr lang="da-DK" sz="2000" dirty="0">
                <a:solidFill>
                  <a:srgbClr val="FF0000"/>
                </a:solidFill>
              </a:rPr>
              <a:t>Residual Cancer </a:t>
            </a:r>
            <a:r>
              <a:rPr lang="da-DK" sz="2000" dirty="0" err="1">
                <a:solidFill>
                  <a:srgbClr val="FF0000"/>
                </a:solidFill>
              </a:rPr>
              <a:t>Burden</a:t>
            </a:r>
            <a:r>
              <a:rPr lang="da-DK" sz="2000" dirty="0">
                <a:solidFill>
                  <a:srgbClr val="FF0000"/>
                </a:solidFill>
              </a:rPr>
              <a:t> </a:t>
            </a:r>
            <a:r>
              <a:rPr lang="da-DK" sz="2000" dirty="0"/>
              <a:t>(RCB) ved indtastning i DBCG</a:t>
            </a:r>
          </a:p>
        </p:txBody>
      </p:sp>
    </p:spTree>
    <p:extLst>
      <p:ext uri="{BB962C8B-B14F-4D97-AF65-F5344CB8AC3E}">
        <p14:creationId xmlns:p14="http://schemas.microsoft.com/office/powerpoint/2010/main" val="352518469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p:cNvSpPr>
          <p:nvPr/>
        </p:nvSpPr>
        <p:spPr bwMode="auto">
          <a:xfrm>
            <a:off x="891853" y="2765971"/>
            <a:ext cx="7358063" cy="15236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l">
              <a:defRPr/>
            </a:pPr>
            <a:endParaRPr lang="da-DK" dirty="0">
              <a:solidFill>
                <a:srgbClr val="686F76"/>
              </a:solidFill>
              <a:latin typeface="Gill Sans" charset="0"/>
              <a:ea typeface="ＭＳ Ｐゴシック" charset="0"/>
              <a:sym typeface="Gill Sans" charset="0"/>
            </a:endParaRPr>
          </a:p>
        </p:txBody>
      </p:sp>
      <p:sp>
        <p:nvSpPr>
          <p:cNvPr id="4100" name="AutoShape 4"/>
          <p:cNvSpPr>
            <a:spLocks/>
          </p:cNvSpPr>
          <p:nvPr/>
        </p:nvSpPr>
        <p:spPr bwMode="auto">
          <a:xfrm>
            <a:off x="724073" y="846838"/>
            <a:ext cx="7907447" cy="58353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endParaRPr lang="da-DK" sz="1700" dirty="0">
              <a:solidFill>
                <a:srgbClr val="686F76"/>
              </a:solidFill>
              <a:latin typeface="Open Sans" pitchFamily="3" charset="0"/>
              <a:sym typeface="Open Sans" pitchFamily="3" charset="0"/>
            </a:endParaRPr>
          </a:p>
        </p:txBody>
      </p:sp>
      <p:sp>
        <p:nvSpPr>
          <p:cNvPr id="11" name="AutoShape 3"/>
          <p:cNvSpPr>
            <a:spLocks/>
          </p:cNvSpPr>
          <p:nvPr/>
        </p:nvSpPr>
        <p:spPr bwMode="auto">
          <a:xfrm>
            <a:off x="-35719" y="6308725"/>
            <a:ext cx="9179719" cy="543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264897"/>
              </a:gs>
              <a:gs pos="100000">
                <a:srgbClr val="1A125F"/>
              </a:gs>
            </a:gsLst>
            <a:lin ang="0"/>
          </a:gradFill>
          <a:ln>
            <a:noFill/>
          </a:ln>
          <a:effectLst/>
        </p:spPr>
        <p:txBody>
          <a:bodyPr lIns="0" tIns="0" rIns="0" bIns="0" anchor="ctr"/>
          <a:lstStyle/>
          <a:p>
            <a:pPr>
              <a:defRPr/>
            </a:pPr>
            <a:endParaRPr lang="da-DK" sz="2800" dirty="0">
              <a:solidFill>
                <a:srgbClr val="FFFFFF"/>
              </a:solidFill>
              <a:effectLst>
                <a:outerShdw blurRad="38100" dist="38100" dir="2700000" algn="tl">
                  <a:srgbClr val="DDDDDD"/>
                </a:outerShdw>
              </a:effectLst>
              <a:latin typeface="Gill Sans" charset="0"/>
              <a:ea typeface="ＭＳ Ｐゴシック" charset="0"/>
              <a:sym typeface="Gill Sans" charset="0"/>
            </a:endParaRPr>
          </a:p>
        </p:txBody>
      </p:sp>
      <p:pic>
        <p:nvPicPr>
          <p:cNvPr id="3076" name="Billede 1"/>
          <p:cNvPicPr>
            <a:picLocks noChangeAspect="1"/>
          </p:cNvPicPr>
          <p:nvPr/>
        </p:nvPicPr>
        <p:blipFill>
          <a:blip r:embed="rId2" cstate="print"/>
          <a:srcRect r="63960"/>
          <a:stretch>
            <a:fillRect/>
          </a:stretch>
        </p:blipFill>
        <p:spPr bwMode="auto">
          <a:xfrm rot="-5400000">
            <a:off x="416487" y="6197216"/>
            <a:ext cx="348301" cy="766072"/>
          </a:xfrm>
          <a:prstGeom prst="rect">
            <a:avLst/>
          </a:prstGeom>
          <a:noFill/>
          <a:ln w="9525">
            <a:noFill/>
            <a:miter lim="800000"/>
            <a:headEnd/>
            <a:tailEnd/>
          </a:ln>
        </p:spPr>
      </p:pic>
      <p:sp>
        <p:nvSpPr>
          <p:cNvPr id="2" name="Titel 1"/>
          <p:cNvSpPr>
            <a:spLocks noGrp="1"/>
          </p:cNvSpPr>
          <p:nvPr>
            <p:ph type="title"/>
          </p:nvPr>
        </p:nvSpPr>
        <p:spPr>
          <a:xfrm>
            <a:off x="457200" y="274638"/>
            <a:ext cx="8216283" cy="1143000"/>
          </a:xfrm>
        </p:spPr>
        <p:txBody>
          <a:bodyPr>
            <a:noAutofit/>
          </a:bodyPr>
          <a:lstStyle/>
          <a:p>
            <a:pPr algn="l"/>
            <a:r>
              <a:rPr lang="da-DK" sz="2800" dirty="0"/>
              <a:t>Brystkræft – fysisk træning under </a:t>
            </a:r>
            <a:br>
              <a:rPr lang="da-DK" sz="2800" dirty="0"/>
            </a:br>
            <a:r>
              <a:rPr lang="da-DK" sz="2800" dirty="0"/>
              <a:t>kemoterapi for brystkræft</a:t>
            </a:r>
          </a:p>
        </p:txBody>
      </p:sp>
      <p:sp>
        <p:nvSpPr>
          <p:cNvPr id="3" name="Pladsholder til indhold 2"/>
          <p:cNvSpPr>
            <a:spLocks noGrp="1"/>
          </p:cNvSpPr>
          <p:nvPr>
            <p:ph idx="1"/>
          </p:nvPr>
        </p:nvSpPr>
        <p:spPr>
          <a:xfrm>
            <a:off x="457200" y="1471983"/>
            <a:ext cx="8229600" cy="4764502"/>
          </a:xfrm>
        </p:spPr>
        <p:txBody>
          <a:bodyPr>
            <a:normAutofit fontScale="25000" lnSpcReduction="20000"/>
          </a:bodyPr>
          <a:lstStyle/>
          <a:p>
            <a:pPr lvl="0"/>
            <a:r>
              <a:rPr lang="da-DK" sz="8000" dirty="0"/>
              <a:t>Ny retningslinje. </a:t>
            </a:r>
            <a:r>
              <a:rPr lang="da-DK" sz="8000" dirty="0" smtClean="0"/>
              <a:t>Supplerer </a:t>
            </a:r>
            <a:r>
              <a:rPr lang="da-DK" sz="8000" dirty="0"/>
              <a:t>nuværende anbefalinger (under revision)</a:t>
            </a:r>
          </a:p>
          <a:p>
            <a:pPr lvl="1"/>
            <a:r>
              <a:rPr lang="da-DK" sz="8000" dirty="0"/>
              <a:t>Anbefaling om bevægelse/træning til kvinder opereret for brystkræft indenfor de første 8 uger postoperativt. </a:t>
            </a:r>
          </a:p>
          <a:p>
            <a:pPr lvl="1"/>
            <a:r>
              <a:rPr lang="da-DK" sz="8000" dirty="0"/>
              <a:t>Forløbsbeskrivelse for fysioterapi under brystkirurgiske patientforløb. </a:t>
            </a:r>
          </a:p>
          <a:p>
            <a:pPr marL="457200" lvl="1" indent="0">
              <a:buNone/>
            </a:pPr>
            <a:endParaRPr lang="da-DK" sz="8000" dirty="0"/>
          </a:p>
          <a:p>
            <a:r>
              <a:rPr lang="da-DK" sz="8000" dirty="0"/>
              <a:t>Tostrenget litteratursøgning </a:t>
            </a:r>
          </a:p>
          <a:p>
            <a:pPr lvl="1"/>
            <a:r>
              <a:rPr lang="da-DK" sz="8000" dirty="0"/>
              <a:t>En søgning efter systematiske </a:t>
            </a:r>
            <a:r>
              <a:rPr lang="da-DK" sz="8000" dirty="0" err="1"/>
              <a:t>reviews</a:t>
            </a:r>
            <a:r>
              <a:rPr lang="da-DK" sz="8000" dirty="0"/>
              <a:t>. </a:t>
            </a:r>
          </a:p>
          <a:p>
            <a:pPr lvl="1"/>
            <a:r>
              <a:rPr lang="da-DK" sz="8000" dirty="0"/>
              <a:t>En søgning efter original litteratur i fem databaser.</a:t>
            </a:r>
          </a:p>
          <a:p>
            <a:pPr marL="457200" lvl="1" indent="0">
              <a:buNone/>
            </a:pPr>
            <a:r>
              <a:rPr lang="da-DK" sz="8000" dirty="0"/>
              <a:t> </a:t>
            </a:r>
          </a:p>
          <a:p>
            <a:r>
              <a:rPr lang="da-DK" sz="8000" dirty="0"/>
              <a:t>Inkluderet </a:t>
            </a:r>
            <a:r>
              <a:rPr lang="da-DK" sz="8000" dirty="0" err="1" smtClean="0"/>
              <a:t>randomiserede</a:t>
            </a:r>
            <a:r>
              <a:rPr lang="da-DK" sz="8000" dirty="0" smtClean="0"/>
              <a:t> </a:t>
            </a:r>
            <a:r>
              <a:rPr lang="da-DK" sz="8000" dirty="0"/>
              <a:t>kontrollerede studier hvis ≥ 90% af populationen var i kemoterapi for brystkræft imens de tog imod træningsinterventionen.</a:t>
            </a:r>
          </a:p>
          <a:p>
            <a:pPr marL="0" indent="0">
              <a:buNone/>
            </a:pPr>
            <a:endParaRPr lang="da-DK" sz="8000" dirty="0"/>
          </a:p>
          <a:p>
            <a:r>
              <a:rPr lang="da-DK" sz="8000" dirty="0"/>
              <a:t>Udarbejdet af en tværfaglig og tværsektoriel arbejdsgruppe ved Universitetshospitalernes Center for Sundhedsfaglig Forskning (UCSF), og relateret til Center for Integreret Rehabilitering af kræftpatienter (CIRE), etableret af midler fra Novo Nordisk og Kræftens Bekæmpelse.</a:t>
            </a:r>
          </a:p>
          <a:p>
            <a:pPr marL="0" indent="0">
              <a:buNone/>
            </a:pPr>
            <a:endParaRPr lang="da-DK" sz="8000" dirty="0"/>
          </a:p>
          <a:p>
            <a:pPr marL="0" indent="0">
              <a:buNone/>
            </a:pPr>
            <a:endParaRPr lang="da-DK" sz="8000" dirty="0"/>
          </a:p>
          <a:p>
            <a:pPr marL="0" indent="0">
              <a:buNone/>
            </a:pPr>
            <a:endParaRPr lang="da-DK" sz="8000" dirty="0"/>
          </a:p>
          <a:p>
            <a:pPr marL="0" indent="0">
              <a:buNone/>
            </a:pPr>
            <a:endParaRPr lang="da-DK" sz="8000" dirty="0"/>
          </a:p>
          <a:p>
            <a:pPr marL="0" indent="0">
              <a:buNone/>
            </a:pPr>
            <a:endParaRPr lang="da-DK" sz="1400" dirty="0"/>
          </a:p>
          <a:p>
            <a:pPr marL="0" indent="0">
              <a:buNone/>
            </a:pPr>
            <a:endParaRPr lang="da-DK" sz="1400" dirty="0"/>
          </a:p>
          <a:p>
            <a:pPr marL="0" indent="0">
              <a:buNone/>
            </a:pPr>
            <a:endParaRPr lang="da-DK" sz="1700" dirty="0"/>
          </a:p>
          <a:p>
            <a:pPr marL="0" indent="0">
              <a:buNone/>
            </a:pPr>
            <a:endParaRPr lang="da-DK" sz="2600" dirty="0"/>
          </a:p>
        </p:txBody>
      </p:sp>
      <p:pic>
        <p:nvPicPr>
          <p:cNvPr id="6" name="Billede 5">
            <a:extLst>
              <a:ext uri="{FF2B5EF4-FFF2-40B4-BE49-F238E27FC236}">
                <a16:creationId xmlns:a16="http://schemas.microsoft.com/office/drawing/2014/main" xmlns="" id="{78F313E0-BB9B-48DC-BFF0-A19E5D7AA37B}"/>
              </a:ext>
            </a:extLst>
          </p:cNvPr>
          <p:cNvPicPr>
            <a:picLocks noChangeAspect="1"/>
          </p:cNvPicPr>
          <p:nvPr/>
        </p:nvPicPr>
        <p:blipFill>
          <a:blip r:embed="rId3"/>
          <a:stretch>
            <a:fillRect/>
          </a:stretch>
        </p:blipFill>
        <p:spPr>
          <a:xfrm>
            <a:off x="7433408" y="188640"/>
            <a:ext cx="883008" cy="1283342"/>
          </a:xfrm>
          <a:prstGeom prst="rect">
            <a:avLst/>
          </a:prstGeom>
          <a:ln w="12700">
            <a:solidFill>
              <a:schemeClr val="tx1"/>
            </a:solidFill>
          </a:ln>
        </p:spPr>
      </p:pic>
    </p:spTree>
    <p:extLst>
      <p:ext uri="{BB962C8B-B14F-4D97-AF65-F5344CB8AC3E}">
        <p14:creationId xmlns:p14="http://schemas.microsoft.com/office/powerpoint/2010/main" val="1544143325"/>
      </p:ext>
    </p:extLst>
  </p:cSld>
  <p:clrMapOvr>
    <a:masterClrMapping/>
  </p:clrMapOvr>
  <p:transition spd="med"/>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TotalTime>
  <Words>1037</Words>
  <Application>Microsoft Office PowerPoint</Application>
  <PresentationFormat>Skærmshow (4:3)</PresentationFormat>
  <Paragraphs>154</Paragraphs>
  <Slides>18</Slides>
  <Notes>2</Notes>
  <HiddenSlides>0</HiddenSlides>
  <MMClips>0</MMClips>
  <ScaleCrop>false</ScaleCrop>
  <HeadingPairs>
    <vt:vector size="6" baseType="variant">
      <vt:variant>
        <vt:lpstr>Benyttede skrifttyper</vt:lpstr>
      </vt:variant>
      <vt:variant>
        <vt:i4>7</vt:i4>
      </vt:variant>
      <vt:variant>
        <vt:lpstr>Tema</vt:lpstr>
      </vt:variant>
      <vt:variant>
        <vt:i4>1</vt:i4>
      </vt:variant>
      <vt:variant>
        <vt:lpstr>Slidetitler</vt:lpstr>
      </vt:variant>
      <vt:variant>
        <vt:i4>18</vt:i4>
      </vt:variant>
    </vt:vector>
  </HeadingPairs>
  <TitlesOfParts>
    <vt:vector size="26" baseType="lpstr">
      <vt:lpstr>ＭＳ Ｐゴシック</vt:lpstr>
      <vt:lpstr>Arial</vt:lpstr>
      <vt:lpstr>Calibri</vt:lpstr>
      <vt:lpstr>Gill Sans</vt:lpstr>
      <vt:lpstr>Open Sans</vt:lpstr>
      <vt:lpstr>Times New Roman</vt:lpstr>
      <vt:lpstr>Wingdings</vt:lpstr>
      <vt:lpstr>Kontortema</vt:lpstr>
      <vt:lpstr>Omlægning af DBCG´s retningslinjer</vt:lpstr>
      <vt:lpstr>Patologiprocedurer og molekylærpatologiske analyser ved brystkræft</vt:lpstr>
      <vt:lpstr>Molekylærpatologiske markøranalyser </vt:lpstr>
      <vt:lpstr>Residual Cancer Burden og revision af patologi web-indberetningsskemaer</vt:lpstr>
      <vt:lpstr>Postoperativ strålebehandling  af brystkræft</vt:lpstr>
      <vt:lpstr>Postoperativ strålebehandling </vt:lpstr>
      <vt:lpstr>Neoadjuverende kemoterapi ved brystkræft</vt:lpstr>
      <vt:lpstr>Evaluering og kirurgi:</vt:lpstr>
      <vt:lpstr>Brystkræft – fysisk træning under  kemoterapi for brystkræft</vt:lpstr>
      <vt:lpstr>Brystkræft – fysisk træning under  kemoterapi for brystkræft</vt:lpstr>
      <vt:lpstr>Brystkræft – fysisk træning under  kemoterapi for brystkræft</vt:lpstr>
      <vt:lpstr>PowerPoint-præsentation</vt:lpstr>
      <vt:lpstr>PowerPoint-præsentation</vt:lpstr>
      <vt:lpstr>PowerPoint-præsentation</vt:lpstr>
      <vt:lpstr>Arvelig mammacancer </vt:lpstr>
      <vt:lpstr>PowerPoint-præsentation</vt:lpstr>
      <vt:lpstr>PowerPoint-præsentation</vt:lpstr>
      <vt:lpstr>PowerPoint-præsentation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Maj-Britt Jensen</dc:creator>
  <cp:lastModifiedBy>Anne-Vibeke Lænkholm</cp:lastModifiedBy>
  <cp:revision>52</cp:revision>
  <dcterms:created xsi:type="dcterms:W3CDTF">2016-01-15T09:30:30Z</dcterms:created>
  <dcterms:modified xsi:type="dcterms:W3CDTF">2021-01-16T11:56:18Z</dcterms:modified>
</cp:coreProperties>
</file>